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7" r:id="rId2"/>
    <p:sldId id="385" r:id="rId3"/>
    <p:sldId id="386" r:id="rId4"/>
    <p:sldId id="382" r:id="rId5"/>
    <p:sldId id="383" r:id="rId6"/>
    <p:sldId id="389" r:id="rId7"/>
    <p:sldId id="390" r:id="rId8"/>
    <p:sldId id="391" r:id="rId9"/>
    <p:sldId id="384" r:id="rId10"/>
    <p:sldId id="395" r:id="rId11"/>
    <p:sldId id="394" r:id="rId12"/>
    <p:sldId id="397" r:id="rId13"/>
    <p:sldId id="406" r:id="rId14"/>
    <p:sldId id="399" r:id="rId15"/>
    <p:sldId id="400" r:id="rId16"/>
    <p:sldId id="396" r:id="rId17"/>
    <p:sldId id="401" r:id="rId18"/>
    <p:sldId id="403" r:id="rId19"/>
    <p:sldId id="392" r:id="rId20"/>
    <p:sldId id="393" r:id="rId21"/>
    <p:sldId id="405" r:id="rId22"/>
    <p:sldId id="402" r:id="rId23"/>
    <p:sldId id="404" r:id="rId24"/>
    <p:sldId id="272" r:id="rId2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66" d="100"/>
          <a:sy n="66" d="100"/>
        </p:scale>
        <p:origin x="-948" y="-2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8/15/2024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2</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19960836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11</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13</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16</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21</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C21FDB4-C350-4A7F-A890-C511DBB62D55}" type="slidenum">
              <a:rPr lang="lv-LV" smtClean="0">
                <a:latin typeface="Arial" charset="0"/>
              </a:rPr>
              <a:pPr/>
              <a:t>23</a:t>
            </a:fld>
            <a:endParaRPr lang="lv-LV">
              <a:latin typeface="Arial" charset="0"/>
            </a:endParaRPr>
          </a:p>
        </p:txBody>
      </p:sp>
      <p:sp>
        <p:nvSpPr>
          <p:cNvPr id="56323" name="Rectangle 2"/>
          <p:cNvSpPr>
            <a:spLocks noGrp="1" noRot="1" noChangeAspect="1" noChangeArrowheads="1" noTextEdit="1"/>
          </p:cNvSpPr>
          <p:nvPr>
            <p:ph type="sldImg"/>
          </p:nvPr>
        </p:nvSpPr>
        <p:spPr>
          <a:xfrm>
            <a:off x="917575" y="746125"/>
            <a:ext cx="4962525" cy="3721100"/>
          </a:xfrm>
          <a:ln/>
        </p:spPr>
      </p:sp>
      <p:sp>
        <p:nvSpPr>
          <p:cNvPr id="56324"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3</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C21FDB4-C350-4A7F-A890-C511DBB62D55}" type="slidenum">
              <a:rPr lang="lv-LV" smtClean="0">
                <a:latin typeface="Arial" charset="0"/>
              </a:rPr>
              <a:pPr/>
              <a:t>4</a:t>
            </a:fld>
            <a:endParaRPr lang="lv-LV">
              <a:latin typeface="Arial" charset="0"/>
            </a:endParaRPr>
          </a:p>
        </p:txBody>
      </p:sp>
      <p:sp>
        <p:nvSpPr>
          <p:cNvPr id="56323" name="Rectangle 2"/>
          <p:cNvSpPr>
            <a:spLocks noGrp="1" noRot="1" noChangeAspect="1" noChangeArrowheads="1" noTextEdit="1"/>
          </p:cNvSpPr>
          <p:nvPr>
            <p:ph type="sldImg"/>
          </p:nvPr>
        </p:nvSpPr>
        <p:spPr>
          <a:xfrm>
            <a:off x="917575" y="746125"/>
            <a:ext cx="4962525" cy="3721100"/>
          </a:xfrm>
          <a:ln/>
        </p:spPr>
      </p:sp>
      <p:sp>
        <p:nvSpPr>
          <p:cNvPr id="56324"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C21FDB4-C350-4A7F-A890-C511DBB62D55}" type="slidenum">
              <a:rPr lang="lv-LV" smtClean="0">
                <a:latin typeface="Arial" charset="0"/>
              </a:rPr>
              <a:pPr/>
              <a:t>5</a:t>
            </a:fld>
            <a:endParaRPr lang="lv-LV">
              <a:latin typeface="Arial" charset="0"/>
            </a:endParaRPr>
          </a:p>
        </p:txBody>
      </p:sp>
      <p:sp>
        <p:nvSpPr>
          <p:cNvPr id="56323" name="Rectangle 2"/>
          <p:cNvSpPr>
            <a:spLocks noGrp="1" noRot="1" noChangeAspect="1" noChangeArrowheads="1" noTextEdit="1"/>
          </p:cNvSpPr>
          <p:nvPr>
            <p:ph type="sldImg"/>
          </p:nvPr>
        </p:nvSpPr>
        <p:spPr>
          <a:xfrm>
            <a:off x="917575" y="746125"/>
            <a:ext cx="4962525" cy="3721100"/>
          </a:xfrm>
          <a:ln/>
        </p:spPr>
      </p:sp>
      <p:sp>
        <p:nvSpPr>
          <p:cNvPr id="56324"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6</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7</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8</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9</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10</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07504" y="53181"/>
            <a:ext cx="8964612" cy="1071563"/>
          </a:xfrm>
        </p:spPr>
        <p:txBody>
          <a:bodyPr/>
          <a:lstStyle/>
          <a:p>
            <a:pPr eaLnBrk="1" hangingPunct="1"/>
            <a:r>
              <a:rPr lang="lv-LV" sz="4000" b="1" dirty="0" smtClean="0"/>
              <a:t>2.Moz.20:15 Septītais </a:t>
            </a:r>
            <a:r>
              <a:rPr lang="lv-LV" sz="4000" b="1" dirty="0"/>
              <a:t>bauslis</a:t>
            </a:r>
          </a:p>
        </p:txBody>
      </p:sp>
      <p:pic>
        <p:nvPicPr>
          <p:cNvPr id="3075" name="Picture 3" descr="DOVE019"/>
          <p:cNvPicPr>
            <a:picLocks noChangeAspect="1" noChangeArrowheads="1"/>
          </p:cNvPicPr>
          <p:nvPr/>
        </p:nvPicPr>
        <p:blipFill>
          <a:blip r:embed="rId2" cstate="print"/>
          <a:srcRect/>
          <a:stretch>
            <a:fillRect/>
          </a:stretch>
        </p:blipFill>
        <p:spPr bwMode="auto">
          <a:xfrm>
            <a:off x="125784" y="7255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1</a:t>
            </a:fld>
            <a:endParaRPr lang="lv-LV"/>
          </a:p>
        </p:txBody>
      </p:sp>
      <p:sp>
        <p:nvSpPr>
          <p:cNvPr id="3077" name="Rectangle 6"/>
          <p:cNvSpPr>
            <a:spLocks noChangeArrowheads="1"/>
          </p:cNvSpPr>
          <p:nvPr/>
        </p:nvSpPr>
        <p:spPr bwMode="auto">
          <a:xfrm>
            <a:off x="-19608" y="1220753"/>
            <a:ext cx="9163608" cy="1272143"/>
          </a:xfrm>
          <a:prstGeom prst="rect">
            <a:avLst/>
          </a:prstGeom>
          <a:noFill/>
          <a:ln w="9525">
            <a:noFill/>
            <a:miter lim="800000"/>
            <a:headEnd/>
            <a:tailEnd/>
          </a:ln>
        </p:spPr>
        <p:txBody>
          <a:bodyPr wrap="square">
            <a:spAutoFit/>
          </a:bodyPr>
          <a:lstStyle/>
          <a:p>
            <a:pPr algn="ctr"/>
            <a:r>
              <a:rPr lang="lv-LV" sz="11500" baseline="30000" dirty="0" smtClean="0"/>
              <a:t>Tev nebūs zagt!</a:t>
            </a:r>
            <a:endParaRPr lang="lv-LV" sz="11500" baseline="30000" dirty="0"/>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lgn="r">
              <a:spcBef>
                <a:spcPct val="50000"/>
              </a:spcBef>
            </a:pPr>
            <a:r>
              <a:rPr lang="lv-LV" sz="2000" dirty="0" smtClean="0"/>
              <a:t>18.aug.2024</a:t>
            </a:r>
            <a:r>
              <a:rPr lang="lv-LV" sz="2000" dirty="0"/>
              <a:t>.</a:t>
            </a:r>
          </a:p>
        </p:txBody>
      </p:sp>
      <p:pic>
        <p:nvPicPr>
          <p:cNvPr id="46082" name="Picture 2" descr="Watch as subway passengers unite to recover stolen phone from peevish fruit  eater - Boing Boing"/>
          <p:cNvPicPr>
            <a:picLocks noChangeAspect="1" noChangeArrowheads="1"/>
          </p:cNvPicPr>
          <p:nvPr/>
        </p:nvPicPr>
        <p:blipFill>
          <a:blip r:embed="rId3" cstate="print"/>
          <a:srcRect/>
          <a:stretch>
            <a:fillRect/>
          </a:stretch>
        </p:blipFill>
        <p:spPr bwMode="auto">
          <a:xfrm>
            <a:off x="1187624" y="1988840"/>
            <a:ext cx="6696744" cy="445262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10</a:t>
            </a:fld>
            <a:endParaRPr lang="en-US"/>
          </a:p>
        </p:txBody>
      </p:sp>
      <p:sp>
        <p:nvSpPr>
          <p:cNvPr id="60418" name="Rectangle 2"/>
          <p:cNvSpPr>
            <a:spLocks noGrp="1" noChangeArrowheads="1"/>
          </p:cNvSpPr>
          <p:nvPr>
            <p:ph type="title"/>
          </p:nvPr>
        </p:nvSpPr>
        <p:spPr>
          <a:xfrm>
            <a:off x="0" y="115888"/>
            <a:ext cx="8675688" cy="404812"/>
          </a:xfrm>
        </p:spPr>
        <p:txBody>
          <a:bodyPr/>
          <a:lstStyle/>
          <a:p>
            <a:pPr marL="762000" indent="-762000" eaLnBrk="1" hangingPunct="1">
              <a:defRPr/>
            </a:pPr>
            <a:r>
              <a:rPr lang="lv-LV" sz="4800" b="1" dirty="0" smtClean="0">
                <a:solidFill>
                  <a:schemeClr val="tx1"/>
                </a:solidFill>
              </a:rPr>
              <a:t>Visi cilvēki zog</a:t>
            </a:r>
            <a:endParaRPr lang="en-US" sz="4800" b="1" dirty="0">
              <a:solidFill>
                <a:schemeClr val="tx1"/>
              </a:solidFill>
            </a:endParaRPr>
          </a:p>
        </p:txBody>
      </p:sp>
      <p:pic>
        <p:nvPicPr>
          <p:cNvPr id="8" name="Picture 3" descr="D:\Downloads\thief.png"/>
          <p:cNvPicPr>
            <a:picLocks noChangeAspect="1" noChangeArrowheads="1"/>
          </p:cNvPicPr>
          <p:nvPr/>
        </p:nvPicPr>
        <p:blipFill>
          <a:blip r:embed="rId3" cstate="print"/>
          <a:srcRect/>
          <a:stretch>
            <a:fillRect/>
          </a:stretch>
        </p:blipFill>
        <p:spPr bwMode="auto">
          <a:xfrm>
            <a:off x="7812360" y="0"/>
            <a:ext cx="1331640" cy="1331641"/>
          </a:xfrm>
          <a:prstGeom prst="rect">
            <a:avLst/>
          </a:prstGeom>
          <a:noFill/>
        </p:spPr>
      </p:pic>
      <p:sp>
        <p:nvSpPr>
          <p:cNvPr id="2052" name="AutoShape 4" descr="https://f12.pmo.ee/5IBy2wXwOmqvrJL7Xql7ytqfvOc=/1442x0/filters:format(webp)/nginx/o/2018/07/05/8127878t1h06d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9878" name="Picture 6" descr="40 Interesting Things to Talk About in Any Situation"/>
          <p:cNvPicPr>
            <a:picLocks noChangeAspect="1" noChangeArrowheads="1"/>
          </p:cNvPicPr>
          <p:nvPr/>
        </p:nvPicPr>
        <p:blipFill>
          <a:blip r:embed="rId4" cstate="print"/>
          <a:srcRect/>
          <a:stretch>
            <a:fillRect/>
          </a:stretch>
        </p:blipFill>
        <p:spPr bwMode="auto">
          <a:xfrm>
            <a:off x="-18254" y="2276873"/>
            <a:ext cx="9162254" cy="4581128"/>
          </a:xfrm>
          <a:prstGeom prst="rect">
            <a:avLst/>
          </a:prstGeom>
          <a:noFill/>
        </p:spPr>
      </p:pic>
      <p:sp>
        <p:nvSpPr>
          <p:cNvPr id="12" name="Oval 11"/>
          <p:cNvSpPr/>
          <p:nvPr/>
        </p:nvSpPr>
        <p:spPr>
          <a:xfrm>
            <a:off x="35496" y="5085184"/>
            <a:ext cx="9036496" cy="151216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rgbClr val="002060"/>
                </a:solidFill>
              </a:rPr>
              <a:t>Man tikai nepalaimējās, ka mani pieķēra</a:t>
            </a:r>
            <a:endParaRPr lang="en-US" sz="4000" b="1" dirty="0">
              <a:solidFill>
                <a:srgbClr val="002060"/>
              </a:solidFill>
            </a:endParaRPr>
          </a:p>
        </p:txBody>
      </p:sp>
      <p:sp>
        <p:nvSpPr>
          <p:cNvPr id="13" name="Oval 12"/>
          <p:cNvSpPr/>
          <p:nvPr/>
        </p:nvSpPr>
        <p:spPr>
          <a:xfrm>
            <a:off x="251520" y="836712"/>
            <a:ext cx="8064896" cy="151216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Mazgadīgs zaglis:</a:t>
            </a:r>
          </a:p>
          <a:p>
            <a:pPr algn="ctr"/>
            <a:r>
              <a:rPr lang="lv-LV" sz="4400" b="1" dirty="0" smtClean="0">
                <a:solidFill>
                  <a:srgbClr val="002060"/>
                </a:solidFill>
              </a:rPr>
              <a:t>Visi cilvēki zog</a:t>
            </a:r>
            <a:endParaRPr lang="en-US" sz="4400" b="1" dirty="0">
              <a:solidFill>
                <a:srgbClr val="002060"/>
              </a:solidFill>
            </a:endParaRPr>
          </a:p>
        </p:txBody>
      </p:sp>
      <p:sp>
        <p:nvSpPr>
          <p:cNvPr id="14" name="Oval 13"/>
          <p:cNvSpPr/>
          <p:nvPr/>
        </p:nvSpPr>
        <p:spPr>
          <a:xfrm>
            <a:off x="6012160" y="3284984"/>
            <a:ext cx="2808312" cy="57606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Slepeni</a:t>
            </a:r>
            <a:endParaRPr lang="en-US" sz="3200" b="1" dirty="0">
              <a:solidFill>
                <a:srgbClr val="002060"/>
              </a:solidFill>
            </a:endParaRPr>
          </a:p>
        </p:txBody>
      </p:sp>
      <p:sp>
        <p:nvSpPr>
          <p:cNvPr id="15" name="Oval 14"/>
          <p:cNvSpPr/>
          <p:nvPr/>
        </p:nvSpPr>
        <p:spPr>
          <a:xfrm>
            <a:off x="6012160" y="4221088"/>
            <a:ext cx="2808312" cy="57606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Atklāti</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9878"/>
                                        </p:tgtEl>
                                        <p:attrNameLst>
                                          <p:attrName>style.visibility</p:attrName>
                                        </p:attrNameLst>
                                      </p:cBhvr>
                                      <p:to>
                                        <p:strVal val="visible"/>
                                      </p:to>
                                    </p:set>
                                    <p:animEffect transition="in" filter="fade">
                                      <p:cBhvr>
                                        <p:cTn id="15" dur="2000"/>
                                        <p:tgtEl>
                                          <p:spTgt spid="7987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2"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Ethics in Action: What Teachers Can Do When Their Students Are Stealing -  Character.org"/>
          <p:cNvPicPr>
            <a:picLocks noChangeAspect="1" noChangeArrowheads="1"/>
          </p:cNvPicPr>
          <p:nvPr/>
        </p:nvPicPr>
        <p:blipFill>
          <a:blip r:embed="rId3" cstate="print"/>
          <a:srcRect/>
          <a:stretch>
            <a:fillRect/>
          </a:stretch>
        </p:blipFill>
        <p:spPr bwMode="auto">
          <a:xfrm>
            <a:off x="1835696" y="938808"/>
            <a:ext cx="5919192" cy="5919192"/>
          </a:xfrm>
          <a:prstGeom prst="rect">
            <a:avLst/>
          </a:prstGeom>
          <a:noFill/>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11</a:t>
            </a:fld>
            <a:endParaRPr lang="en-US"/>
          </a:p>
        </p:txBody>
      </p:sp>
      <p:sp>
        <p:nvSpPr>
          <p:cNvPr id="60418" name="Rectangle 2"/>
          <p:cNvSpPr>
            <a:spLocks noGrp="1" noChangeArrowheads="1"/>
          </p:cNvSpPr>
          <p:nvPr>
            <p:ph type="title"/>
          </p:nvPr>
        </p:nvSpPr>
        <p:spPr>
          <a:xfrm>
            <a:off x="0" y="215876"/>
            <a:ext cx="8675688" cy="404812"/>
          </a:xfrm>
        </p:spPr>
        <p:txBody>
          <a:bodyPr/>
          <a:lstStyle/>
          <a:p>
            <a:pPr marL="762000" indent="-762000" eaLnBrk="1" hangingPunct="1">
              <a:defRPr/>
            </a:pPr>
            <a:r>
              <a:rPr lang="lv-LV" sz="4800" b="1" dirty="0" smtClean="0">
                <a:solidFill>
                  <a:schemeClr val="tx1"/>
                </a:solidFill>
              </a:rPr>
              <a:t>Dievs sodīs katru zagli</a:t>
            </a:r>
            <a:endParaRPr lang="en-US" sz="4800" b="1" dirty="0">
              <a:solidFill>
                <a:schemeClr val="tx1"/>
              </a:solidFill>
            </a:endParaRPr>
          </a:p>
        </p:txBody>
      </p:sp>
      <p:pic>
        <p:nvPicPr>
          <p:cNvPr id="8" name="Picture 3" descr="D:\Downloads\thief.png"/>
          <p:cNvPicPr>
            <a:picLocks noChangeAspect="1" noChangeArrowheads="1"/>
          </p:cNvPicPr>
          <p:nvPr/>
        </p:nvPicPr>
        <p:blipFill>
          <a:blip r:embed="rId4" cstate="print"/>
          <a:srcRect/>
          <a:stretch>
            <a:fillRect/>
          </a:stretch>
        </p:blipFill>
        <p:spPr bwMode="auto">
          <a:xfrm>
            <a:off x="8100392" y="0"/>
            <a:ext cx="1043608" cy="1043609"/>
          </a:xfrm>
          <a:prstGeom prst="rect">
            <a:avLst/>
          </a:prstGeom>
          <a:noFill/>
        </p:spPr>
      </p:pic>
      <p:sp>
        <p:nvSpPr>
          <p:cNvPr id="2052" name="AutoShape 4" descr="https://f12.pmo.ee/5IBy2wXwOmqvrJL7Xql7ytqfvOc=/1442x0/filters:format(webp)/nginx/o/2018/07/05/8127878t1h06d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Oval 11"/>
          <p:cNvSpPr/>
          <p:nvPr/>
        </p:nvSpPr>
        <p:spPr>
          <a:xfrm>
            <a:off x="5004048" y="980728"/>
            <a:ext cx="3851920" cy="11521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Savā  laikā Viņš sodīs</a:t>
            </a:r>
            <a:endParaRPr lang="en-US" sz="3200" b="1" dirty="0">
              <a:solidFill>
                <a:srgbClr val="002060"/>
              </a:solidFill>
            </a:endParaRPr>
          </a:p>
        </p:txBody>
      </p:sp>
      <p:sp>
        <p:nvSpPr>
          <p:cNvPr id="13" name="Oval 12"/>
          <p:cNvSpPr/>
          <p:nvPr/>
        </p:nvSpPr>
        <p:spPr>
          <a:xfrm>
            <a:off x="4283968" y="4653136"/>
            <a:ext cx="4680520" cy="172819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Kam nav laicīga soda, piedzīvos mūžīgu sodu</a:t>
            </a:r>
            <a:endParaRPr lang="en-US" sz="3200" b="1" dirty="0">
              <a:solidFill>
                <a:srgbClr val="002060"/>
              </a:solidFill>
            </a:endParaRPr>
          </a:p>
        </p:txBody>
      </p:sp>
      <p:sp>
        <p:nvSpPr>
          <p:cNvPr id="14" name="Oval 13"/>
          <p:cNvSpPr/>
          <p:nvPr/>
        </p:nvSpPr>
        <p:spPr>
          <a:xfrm>
            <a:off x="107504" y="3212976"/>
            <a:ext cx="4392488" cy="201622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Kad Dievs uzreiz nesoda, sirdsapziņa iesnaužas</a:t>
            </a:r>
            <a:endParaRPr lang="en-US" sz="3200" b="1" dirty="0">
              <a:solidFill>
                <a:srgbClr val="002060"/>
              </a:solidFill>
            </a:endParaRPr>
          </a:p>
        </p:txBody>
      </p:sp>
      <p:sp>
        <p:nvSpPr>
          <p:cNvPr id="15" name="Oval 14"/>
          <p:cNvSpPr/>
          <p:nvPr/>
        </p:nvSpPr>
        <p:spPr>
          <a:xfrm>
            <a:off x="395536" y="5373216"/>
            <a:ext cx="3744416" cy="144016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Čūska: Jūs mirt nemirsit </a:t>
            </a:r>
            <a:r>
              <a:rPr lang="lv-LV" sz="2400" b="1" dirty="0" smtClean="0">
                <a:solidFill>
                  <a:srgbClr val="002060"/>
                </a:solidFill>
              </a:rPr>
              <a:t>(1.Moz.3:4)</a:t>
            </a:r>
            <a:endParaRPr lang="en-US" sz="3200" b="1" dirty="0">
              <a:solidFill>
                <a:srgbClr val="002060"/>
              </a:solidFill>
            </a:endParaRPr>
          </a:p>
        </p:txBody>
      </p:sp>
      <p:sp>
        <p:nvSpPr>
          <p:cNvPr id="17" name="Oval 16"/>
          <p:cNvSpPr/>
          <p:nvPr/>
        </p:nvSpPr>
        <p:spPr>
          <a:xfrm>
            <a:off x="251520" y="836712"/>
            <a:ext cx="2808312" cy="112474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Dievs visu redz</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5778"/>
                                        </p:tgtEl>
                                        <p:attrNameLst>
                                          <p:attrName>style.visibility</p:attrName>
                                        </p:attrNameLst>
                                      </p:cBhvr>
                                      <p:to>
                                        <p:strVal val="visible"/>
                                      </p:to>
                                    </p:set>
                                    <p:animEffect transition="in" filter="fade">
                                      <p:cBhvr>
                                        <p:cTn id="15" dur="2000"/>
                                        <p:tgtEl>
                                          <p:spTgt spid="7577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2" grpId="0" animBg="1"/>
      <p:bldP spid="13" grpId="0" animBg="1"/>
      <p:bldP spid="14" grpId="0" animBg="1"/>
      <p:bldP spid="15"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9144000" cy="1081088"/>
          </a:xfrm>
        </p:spPr>
        <p:txBody>
          <a:bodyPr/>
          <a:lstStyle/>
          <a:p>
            <a:pPr marL="0" indent="0" algn="just">
              <a:lnSpc>
                <a:spcPct val="80000"/>
              </a:lnSpc>
              <a:spcBef>
                <a:spcPct val="0"/>
              </a:spcBef>
              <a:buFontTx/>
              <a:buNone/>
            </a:pPr>
            <a:r>
              <a:rPr lang="lv-LV" sz="2800" i="1" dirty="0" smtClean="0"/>
              <a:t>19 Bija </a:t>
            </a:r>
            <a:r>
              <a:rPr lang="lv-LV" sz="2800" i="1" dirty="0" smtClean="0"/>
              <a:t>kāds bagāts vīrs; kas ģērbās purpurā un smalkā audeklā un lepni dzīvoja ik dienas. 20 </a:t>
            </a:r>
            <a:r>
              <a:rPr lang="lv-LV" sz="2800" i="1" dirty="0" smtClean="0"/>
              <a:t>Bet viņa durvju priekšā gulēja kāds ar vātīm klāts nabags, vārdā Lācars. 21 Tas kāroja ēst tās druskas, kas krita no bagātnieka galda, bet tikai suņi nāca un laizīja viņa vātis</a:t>
            </a:r>
            <a:r>
              <a:rPr lang="lv-LV" sz="2800" i="1" dirty="0" smtClean="0"/>
              <a:t>. </a:t>
            </a:r>
            <a:r>
              <a:rPr lang="lv-LV" sz="2000" i="1" dirty="0" smtClean="0"/>
              <a:t>(Lk.16:19-21)</a:t>
            </a:r>
            <a:endParaRPr lang="lv-LV" sz="2800" i="1" dirty="0" smtClean="0"/>
          </a:p>
        </p:txBody>
      </p:sp>
      <p:sp>
        <p:nvSpPr>
          <p:cNvPr id="6147" name="Slide Number Placeholder 3"/>
          <p:cNvSpPr>
            <a:spLocks noGrp="1"/>
          </p:cNvSpPr>
          <p:nvPr>
            <p:ph type="sldNum" sz="quarter" idx="12"/>
          </p:nvPr>
        </p:nvSpPr>
        <p:spPr>
          <a:noFill/>
        </p:spPr>
        <p:txBody>
          <a:bodyPr/>
          <a:lstStyle/>
          <a:p>
            <a:fld id="{0DB0E4F8-1A34-4AFC-B325-6A25A2EAEF20}" type="slidenum">
              <a:rPr lang="lv-LV" smtClean="0">
                <a:latin typeface="Arial" pitchFamily="34" charset="0"/>
              </a:rPr>
              <a:pPr/>
              <a:t>12</a:t>
            </a:fld>
            <a:endParaRPr lang="lv-LV" smtClean="0">
              <a:latin typeface="Arial" pitchFamily="34" charset="0"/>
            </a:endParaRPr>
          </a:p>
        </p:txBody>
      </p:sp>
      <p:pic>
        <p:nvPicPr>
          <p:cNvPr id="5126" name="Picture 6" descr="http://blog.adw.org/wp-content/uploads/lazarus.jpg"/>
          <p:cNvPicPr>
            <a:picLocks noChangeAspect="1" noChangeArrowheads="1"/>
          </p:cNvPicPr>
          <p:nvPr/>
        </p:nvPicPr>
        <p:blipFill>
          <a:blip r:embed="rId2" cstate="print"/>
          <a:srcRect t="10965"/>
          <a:stretch>
            <a:fillRect/>
          </a:stretch>
        </p:blipFill>
        <p:spPr bwMode="auto">
          <a:xfrm>
            <a:off x="1403648" y="2564904"/>
            <a:ext cx="6336704" cy="4293095"/>
          </a:xfrm>
          <a:prstGeom prst="rect">
            <a:avLst/>
          </a:prstGeom>
          <a:ln>
            <a:noFill/>
          </a:ln>
          <a:effectLst>
            <a:softEdge rad="112500"/>
          </a:effectLst>
        </p:spPr>
      </p:pic>
      <p:sp>
        <p:nvSpPr>
          <p:cNvPr id="7" name="Rectangle 2"/>
          <p:cNvSpPr>
            <a:spLocks noGrp="1" noChangeArrowheads="1"/>
          </p:cNvSpPr>
          <p:nvPr>
            <p:ph type="title"/>
          </p:nvPr>
        </p:nvSpPr>
        <p:spPr>
          <a:xfrm>
            <a:off x="0" y="115888"/>
            <a:ext cx="9144000" cy="404812"/>
          </a:xfrm>
        </p:spPr>
        <p:txBody>
          <a:bodyPr/>
          <a:lstStyle/>
          <a:p>
            <a:pPr marL="762000" indent="-762000" eaLnBrk="1" hangingPunct="1">
              <a:defRPr/>
            </a:pPr>
            <a:r>
              <a:rPr lang="lv-LV" sz="4800" b="1" dirty="0" smtClean="0"/>
              <a:t>Lācars un Bagātnieks</a:t>
            </a:r>
            <a:endParaRPr lang="en-US" sz="4800" b="1" dirty="0">
              <a:solidFill>
                <a:schemeClr val="tx1"/>
              </a:solidFill>
            </a:endParaRPr>
          </a:p>
        </p:txBody>
      </p:sp>
      <p:sp>
        <p:nvSpPr>
          <p:cNvPr id="8" name="Rounded Rectangle 7"/>
          <p:cNvSpPr/>
          <p:nvPr/>
        </p:nvSpPr>
        <p:spPr>
          <a:xfrm>
            <a:off x="467544" y="2636912"/>
            <a:ext cx="2736304" cy="11521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Vai šī nav zagšana?</a:t>
            </a:r>
            <a:endParaRPr lang="en-US" sz="3600" b="1" dirty="0" smtClean="0">
              <a:solidFill>
                <a:srgbClr val="002060"/>
              </a:solidFill>
            </a:endParaRPr>
          </a:p>
        </p:txBody>
      </p:sp>
      <p:sp>
        <p:nvSpPr>
          <p:cNvPr id="9" name="Rounded Rectangle 8"/>
          <p:cNvSpPr/>
          <p:nvPr/>
        </p:nvSpPr>
        <p:spPr>
          <a:xfrm>
            <a:off x="5868144" y="2636912"/>
            <a:ext cx="2520280"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rgbClr val="002060"/>
                </a:solidFill>
              </a:rPr>
              <a:t>Izkalpini</a:t>
            </a:r>
            <a:endParaRPr lang="en-US" sz="4000" b="1" dirty="0" smtClean="0">
              <a:solidFill>
                <a:srgbClr val="002060"/>
              </a:solidFill>
            </a:endParaRPr>
          </a:p>
        </p:txBody>
      </p:sp>
      <p:sp>
        <p:nvSpPr>
          <p:cNvPr id="10" name="Rounded Rectangle 9"/>
          <p:cNvSpPr/>
          <p:nvPr/>
        </p:nvSpPr>
        <p:spPr>
          <a:xfrm>
            <a:off x="5148064" y="5445224"/>
            <a:ext cx="3528392"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Algu nemaksā</a:t>
            </a:r>
            <a:endParaRPr lang="en-US" sz="3600" b="1" dirty="0" smtClean="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13</a:t>
            </a:fld>
            <a:endParaRPr lang="en-US"/>
          </a:p>
        </p:txBody>
      </p:sp>
      <p:sp>
        <p:nvSpPr>
          <p:cNvPr id="60418" name="Rectangle 2"/>
          <p:cNvSpPr>
            <a:spLocks noGrp="1" noChangeArrowheads="1"/>
          </p:cNvSpPr>
          <p:nvPr>
            <p:ph type="title"/>
          </p:nvPr>
        </p:nvSpPr>
        <p:spPr>
          <a:xfrm>
            <a:off x="0" y="548680"/>
            <a:ext cx="9144000" cy="404812"/>
          </a:xfrm>
        </p:spPr>
        <p:txBody>
          <a:bodyPr/>
          <a:lstStyle/>
          <a:p>
            <a:pPr marL="762000" indent="-762000" eaLnBrk="1" hangingPunct="1">
              <a:defRPr/>
            </a:pPr>
            <a:r>
              <a:rPr lang="lv-LV" sz="4800" b="1" dirty="0" smtClean="0"/>
              <a:t>Ja nedari labu tuvākiem, tu viņus apzodz</a:t>
            </a:r>
            <a:endParaRPr lang="en-US" sz="4800" b="1" dirty="0">
              <a:solidFill>
                <a:schemeClr val="tx1"/>
              </a:solidFill>
            </a:endParaRPr>
          </a:p>
        </p:txBody>
      </p:sp>
      <p:sp>
        <p:nvSpPr>
          <p:cNvPr id="60419" name="Rectangle 3"/>
          <p:cNvSpPr>
            <a:spLocks noGrp="1" noChangeArrowheads="1"/>
          </p:cNvSpPr>
          <p:nvPr>
            <p:ph type="body" sz="half" idx="1"/>
          </p:nvPr>
        </p:nvSpPr>
        <p:spPr>
          <a:xfrm>
            <a:off x="0" y="1628800"/>
            <a:ext cx="9144000" cy="1201886"/>
          </a:xfrm>
        </p:spPr>
        <p:txBody>
          <a:bodyPr/>
          <a:lstStyle/>
          <a:p>
            <a:pPr marL="250825" indent="-250825" eaLnBrk="1" hangingPunct="1">
              <a:lnSpc>
                <a:spcPct val="80000"/>
              </a:lnSpc>
            </a:pPr>
            <a:r>
              <a:rPr lang="lv-LV" sz="3600" dirty="0" smtClean="0"/>
              <a:t>“</a:t>
            </a:r>
            <a:r>
              <a:rPr lang="lv-LV" sz="3600" i="1" dirty="0" smtClean="0"/>
              <a:t>Tad nu kas zina labu darīt un to nedara, tam tas ir par grēku</a:t>
            </a:r>
            <a:r>
              <a:rPr lang="lv-LV" sz="3600" dirty="0" smtClean="0"/>
              <a:t>.” (Jēk.4:17)</a:t>
            </a:r>
          </a:p>
          <a:p>
            <a:pPr marL="250825" indent="-250825" eaLnBrk="1" hangingPunct="1">
              <a:lnSpc>
                <a:spcPct val="80000"/>
              </a:lnSpc>
            </a:pPr>
            <a:r>
              <a:rPr lang="lv-LV" dirty="0" smtClean="0"/>
              <a:t>Arī tas, kas nedara ļaunu savam tuvākajam, </a:t>
            </a:r>
            <a:r>
              <a:rPr lang="lv-LV" b="1" dirty="0" smtClean="0"/>
              <a:t>var darīt ļoti daudz grēka, nedarīdams labu</a:t>
            </a:r>
            <a:r>
              <a:rPr lang="lv-LV" dirty="0" smtClean="0"/>
              <a:t>, ko tas var un ko tam vajadzētu darīt</a:t>
            </a:r>
            <a:r>
              <a:rPr lang="lv-LV" dirty="0" smtClean="0"/>
              <a:t>.</a:t>
            </a:r>
            <a:endParaRPr lang="lv-LV" dirty="0" smtClean="0"/>
          </a:p>
        </p:txBody>
      </p:sp>
      <p:pic>
        <p:nvPicPr>
          <p:cNvPr id="15368" name="Picture 8" descr="give-money"/>
          <p:cNvPicPr>
            <a:picLocks noChangeAspect="1" noChangeArrowheads="1"/>
          </p:cNvPicPr>
          <p:nvPr/>
        </p:nvPicPr>
        <p:blipFill>
          <a:blip r:embed="rId3" cstate="print"/>
          <a:srcRect/>
          <a:stretch>
            <a:fillRect/>
          </a:stretch>
        </p:blipFill>
        <p:spPr bwMode="auto">
          <a:xfrm>
            <a:off x="1403648" y="3789795"/>
            <a:ext cx="6192688" cy="3068205"/>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dissolve">
                                      <p:cBhvr>
                                        <p:cTn id="12" dur="500"/>
                                        <p:tgtEl>
                                          <p:spTgt spid="60419">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60419">
                                            <p:txEl>
                                              <p:pRg st="1" end="1"/>
                                            </p:txEl>
                                          </p:spTgt>
                                        </p:tgtEl>
                                        <p:attrNameLst>
                                          <p:attrName>style.visibility</p:attrName>
                                        </p:attrNameLst>
                                      </p:cBhvr>
                                      <p:to>
                                        <p:strVal val="visible"/>
                                      </p:to>
                                    </p:set>
                                    <p:animEffect transition="in" filter="dissolve">
                                      <p:cBhvr>
                                        <p:cTn id="16" dur="500"/>
                                        <p:tgtEl>
                                          <p:spTgt spid="60419">
                                            <p:txEl>
                                              <p:pRg st="1" end="1"/>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5368"/>
                                        </p:tgtEl>
                                        <p:attrNameLst>
                                          <p:attrName>style.visibility</p:attrName>
                                        </p:attrNameLst>
                                      </p:cBhvr>
                                      <p:to>
                                        <p:strVal val="visible"/>
                                      </p:to>
                                    </p:set>
                                    <p:animEffect transition="in" filter="fade">
                                      <p:cBhvr>
                                        <p:cTn id="19" dur="2000"/>
                                        <p:tgtEl>
                                          <p:spTgt spid="153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ChangeArrowheads="1"/>
          </p:cNvSpPr>
          <p:nvPr/>
        </p:nvSpPr>
        <p:spPr bwMode="auto">
          <a:xfrm>
            <a:off x="0" y="609600"/>
            <a:ext cx="6300192" cy="6324808"/>
          </a:xfrm>
          <a:prstGeom prst="rect">
            <a:avLst/>
          </a:prstGeom>
          <a:noFill/>
          <a:ln w="9525">
            <a:noFill/>
            <a:miter lim="800000"/>
            <a:headEnd/>
            <a:tailEnd/>
          </a:ln>
        </p:spPr>
        <p:txBody>
          <a:bodyPr wrap="square">
            <a:spAutoFit/>
          </a:bodyPr>
          <a:lstStyle/>
          <a:p>
            <a:pPr>
              <a:lnSpc>
                <a:spcPts val="2700"/>
              </a:lnSpc>
            </a:pPr>
            <a:r>
              <a:rPr lang="lv-LV" sz="2400" i="1" dirty="0"/>
              <a:t>1 Un Tas Kungs sūtīja </a:t>
            </a:r>
            <a:r>
              <a:rPr lang="lv-LV" sz="2400" i="1" dirty="0" err="1"/>
              <a:t>Nātānu</a:t>
            </a:r>
            <a:r>
              <a:rPr lang="lv-LV" sz="2400" i="1" dirty="0"/>
              <a:t> pie Dāvida. Kad viņš bija pie viņa nonācis, tad viņš tam sacīja: "</a:t>
            </a:r>
            <a:r>
              <a:rPr lang="lv-LV" sz="2400" b="1" i="1" dirty="0"/>
              <a:t>Divi vīri bija vienā pilsētā </a:t>
            </a:r>
            <a:r>
              <a:rPr lang="lv-LV" sz="2400" i="1" dirty="0"/>
              <a:t>- </a:t>
            </a:r>
            <a:r>
              <a:rPr lang="lv-LV" sz="2400" b="1" i="1" dirty="0"/>
              <a:t>viens bagāts </a:t>
            </a:r>
            <a:r>
              <a:rPr lang="lv-LV" sz="2400" i="1" dirty="0"/>
              <a:t>un </a:t>
            </a:r>
            <a:r>
              <a:rPr lang="lv-LV" sz="2400" b="1" i="1" dirty="0"/>
              <a:t>otrs nabags</a:t>
            </a:r>
            <a:r>
              <a:rPr lang="lv-LV" sz="2400" i="1" dirty="0"/>
              <a:t>. 2 Bagātajam bija </a:t>
            </a:r>
            <a:r>
              <a:rPr lang="lv-LV" sz="2400" b="1" i="1" dirty="0"/>
              <a:t>ļoti daudz sīklopu un liellopu</a:t>
            </a:r>
            <a:r>
              <a:rPr lang="lv-LV" sz="2400" i="1" dirty="0"/>
              <a:t>, 3 bet nabagajam no visa tā nebija itin nekā kā vienīgi </a:t>
            </a:r>
            <a:r>
              <a:rPr lang="lv-LV" sz="2400" b="1" i="1" dirty="0"/>
              <a:t>viens pats jēriņš</a:t>
            </a:r>
            <a:r>
              <a:rPr lang="lv-LV" sz="2400" i="1" dirty="0"/>
              <a:t>, vēl gluži mazs, ko viņš bija pircis un izaudzējis un kas bija pie viņa izaudzis kopā ar viņa bērniem; tas ēda no viņa maizes rieciena un dzēra no viņa kausa, un pie viņa krūtīm gulēja, un </a:t>
            </a:r>
            <a:r>
              <a:rPr lang="lv-LV" sz="2400" b="1" i="1" dirty="0"/>
              <a:t>šī mazā aitiņa bija viņam kā paša meita</a:t>
            </a:r>
            <a:r>
              <a:rPr lang="lv-LV" sz="2400" i="1" dirty="0"/>
              <a:t>. 4 Un, kad kādā dienā pie bagātā vīra ieradās viesis, tad viņam bija </a:t>
            </a:r>
            <a:r>
              <a:rPr lang="lv-LV" sz="2400" b="1" i="1" dirty="0"/>
              <a:t>žēl ņemt ko no sava sīklopu un liellopu pulka</a:t>
            </a:r>
            <a:r>
              <a:rPr lang="lv-LV" sz="2400" i="1" dirty="0"/>
              <a:t>, lai sagatavotu mielastu viesim, kas bija pie viņa atnācis, bet viņš </a:t>
            </a:r>
            <a:r>
              <a:rPr lang="lv-LV" sz="2400" b="1" i="1" dirty="0"/>
              <a:t>ņēma nabagā vīra aitiņu </a:t>
            </a:r>
            <a:r>
              <a:rPr lang="lv-LV" sz="2400" i="1" dirty="0"/>
              <a:t>un to sataisīja savam ciemiņam." (2.Sam.12:1-4)</a:t>
            </a:r>
            <a:endParaRPr lang="lv-LV" sz="2400" dirty="0"/>
          </a:p>
        </p:txBody>
      </p:sp>
      <p:sp>
        <p:nvSpPr>
          <p:cNvPr id="3" name="Rectangle 2"/>
          <p:cNvSpPr txBox="1">
            <a:spLocks noChangeArrowheads="1"/>
          </p:cNvSpPr>
          <p:nvPr/>
        </p:nvSpPr>
        <p:spPr>
          <a:xfrm>
            <a:off x="0" y="0"/>
            <a:ext cx="9144000" cy="1071563"/>
          </a:xfrm>
          <a:prstGeom prst="rect">
            <a:avLst/>
          </a:prstGeom>
        </p:spPr>
        <p:txBody>
          <a:bodyPr/>
          <a:lstStyle/>
          <a:p>
            <a:pPr algn="ctr">
              <a:defRPr/>
            </a:pPr>
            <a:r>
              <a:rPr lang="lv-LV" sz="4000" b="1" kern="0" dirty="0" smtClean="0">
                <a:latin typeface="+mj-lt"/>
                <a:ea typeface="+mj-ea"/>
                <a:cs typeface="+mj-cs"/>
              </a:rPr>
              <a:t>Vai šī nav zagšana?</a:t>
            </a:r>
            <a:endParaRPr lang="lv-LV" sz="4000" b="1" kern="0" dirty="0">
              <a:latin typeface="+mj-lt"/>
              <a:ea typeface="+mj-ea"/>
              <a:cs typeface="+mj-cs"/>
            </a:endParaRPr>
          </a:p>
        </p:txBody>
      </p:sp>
      <p:pic>
        <p:nvPicPr>
          <p:cNvPr id="4" name="Picture 3">
            <a:extLst>
              <a:ext uri="{FF2B5EF4-FFF2-40B4-BE49-F238E27FC236}">
                <a16:creationId xmlns:a16="http://schemas.microsoft.com/office/drawing/2014/main" xmlns="" id="{F87F187B-4F5B-4F04-97A3-2C21EC30739F}"/>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5988" r="10180" b="6631"/>
          <a:stretch/>
        </p:blipFill>
        <p:spPr>
          <a:xfrm>
            <a:off x="6300192" y="1071564"/>
            <a:ext cx="2736304" cy="48057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146"/>
                                        </p:tgtEl>
                                        <p:attrNameLst>
                                          <p:attrName>style.visibility</p:attrName>
                                        </p:attrNameLst>
                                      </p:cBhvr>
                                      <p:to>
                                        <p:strVal val="visible"/>
                                      </p:to>
                                    </p:set>
                                    <p:anim calcmode="lin" valueType="num">
                                      <p:cBhvr additive="base">
                                        <p:cTn id="12" dur="500" fill="hold"/>
                                        <p:tgtEl>
                                          <p:spTgt spid="6146"/>
                                        </p:tgtEl>
                                        <p:attrNameLst>
                                          <p:attrName>ppt_x</p:attrName>
                                        </p:attrNameLst>
                                      </p:cBhvr>
                                      <p:tavLst>
                                        <p:tav tm="0">
                                          <p:val>
                                            <p:strVal val="#ppt_x"/>
                                          </p:val>
                                        </p:tav>
                                        <p:tav tm="100000">
                                          <p:val>
                                            <p:strVal val="#ppt_x"/>
                                          </p:val>
                                        </p:tav>
                                      </p:tavLst>
                                    </p:anim>
                                    <p:anim calcmode="lin" valueType="num">
                                      <p:cBhvr additive="base">
                                        <p:cTn id="13" dur="500" fill="hold"/>
                                        <p:tgtEl>
                                          <p:spTgt spid="614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2F6CE5EE-5797-4506-BD6D-F5EA06D079E8}"/>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0" y="619721"/>
            <a:ext cx="9144000" cy="6220430"/>
          </a:xfrm>
          <a:prstGeom prst="rect">
            <a:avLst/>
          </a:prstGeom>
        </p:spPr>
      </p:pic>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dirty="0">
                <a:solidFill>
                  <a:schemeClr val="tx1"/>
                </a:solidFill>
              </a:rPr>
              <a:t>Dāvids pārkāpj laulību</a:t>
            </a:r>
          </a:p>
        </p:txBody>
      </p:sp>
      <p:sp>
        <p:nvSpPr>
          <p:cNvPr id="6" name="Rectangle 3">
            <a:extLst>
              <a:ext uri="{FF2B5EF4-FFF2-40B4-BE49-F238E27FC236}">
                <a16:creationId xmlns:a16="http://schemas.microsoft.com/office/drawing/2014/main" xmlns="" id="{ADBD44FD-EC58-42D2-BB2B-784A34E8CD0F}"/>
              </a:ext>
            </a:extLst>
          </p:cNvPr>
          <p:cNvSpPr txBox="1">
            <a:spLocks noChangeArrowheads="1"/>
          </p:cNvSpPr>
          <p:nvPr/>
        </p:nvSpPr>
        <p:spPr>
          <a:xfrm>
            <a:off x="6896" y="619721"/>
            <a:ext cx="7661448" cy="108108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nSpc>
                <a:spcPct val="80000"/>
              </a:lnSpc>
              <a:spcBef>
                <a:spcPct val="0"/>
              </a:spcBef>
              <a:buFontTx/>
              <a:buNone/>
            </a:pPr>
            <a:r>
              <a:rPr lang="lv-LV" sz="2400" i="1" kern="0" dirty="0"/>
              <a:t>1b Dāvids sūtīja </a:t>
            </a:r>
            <a:r>
              <a:rPr lang="lv-LV" sz="2400" i="1" kern="0" dirty="0" err="1"/>
              <a:t>Joābu</a:t>
            </a:r>
            <a:r>
              <a:rPr lang="lv-LV" sz="2400" i="1" kern="0" dirty="0"/>
              <a:t> un viņam līdzi savus kalpus un visu </a:t>
            </a:r>
            <a:r>
              <a:rPr lang="lv-LV" sz="2400" i="1" kern="0" dirty="0" err="1"/>
              <a:t>Israēla</a:t>
            </a:r>
            <a:r>
              <a:rPr lang="lv-LV" sz="2400" i="1" kern="0" dirty="0"/>
              <a:t> karaspēku, un tie postīja </a:t>
            </a:r>
            <a:r>
              <a:rPr lang="lv-LV" sz="2400" i="1" kern="0" dirty="0" err="1"/>
              <a:t>Amona</a:t>
            </a:r>
            <a:r>
              <a:rPr lang="lv-LV" sz="2400" i="1" kern="0" dirty="0"/>
              <a:t> zemi un apmetās pret </a:t>
            </a:r>
            <a:r>
              <a:rPr lang="lv-LV" sz="2400" i="1" kern="0" dirty="0" err="1"/>
              <a:t>Rabu</a:t>
            </a:r>
            <a:r>
              <a:rPr lang="lv-LV" sz="2400" i="1" kern="0" dirty="0"/>
              <a:t>, to ielenkdami; bet </a:t>
            </a:r>
            <a:r>
              <a:rPr lang="lv-LV" sz="2400" b="1" i="1" kern="0" dirty="0"/>
              <a:t>Dāvids pats palika </a:t>
            </a:r>
            <a:r>
              <a:rPr lang="lv-LV" sz="2400" b="1" i="1" kern="0" dirty="0" err="1"/>
              <a:t>Jeruzālemē</a:t>
            </a:r>
            <a:r>
              <a:rPr lang="lv-LV" sz="2400" i="1" kern="0" dirty="0"/>
              <a:t>. 2 Un tad kādā vakarā notika, ka Dāvids piecēlās no savas guļasvietas un pastaigājās šurpu turpu pa ķēniņa nama jumtu, un viņš </a:t>
            </a:r>
            <a:r>
              <a:rPr lang="lv-LV" sz="2400" b="1" i="1" kern="0" dirty="0"/>
              <a:t>ieraudzīja</a:t>
            </a:r>
            <a:r>
              <a:rPr lang="lv-LV" sz="2400" i="1" kern="0" dirty="0"/>
              <a:t> no nama jumta zemāk lejā kādu sievu mazgājamies; šī sieva bija </a:t>
            </a:r>
            <a:r>
              <a:rPr lang="lv-LV" sz="2400" b="1" i="1" kern="0" dirty="0"/>
              <a:t>neparasti skaista </a:t>
            </a:r>
            <a:r>
              <a:rPr lang="lv-LV" sz="2400" i="1" kern="0" dirty="0"/>
              <a:t>izskata. 3 Un Dāvids nosūtīja ļaudis un lika tiem apvaicāties, kā sieva viņa ir; un viņam tika pateikts, ka tā ir </a:t>
            </a:r>
            <a:r>
              <a:rPr lang="lv-LV" sz="2400" b="1" i="1" kern="0" dirty="0" err="1"/>
              <a:t>Batseba</a:t>
            </a:r>
            <a:r>
              <a:rPr lang="lv-LV" sz="2400" i="1" kern="0" dirty="0"/>
              <a:t>, </a:t>
            </a:r>
            <a:r>
              <a:rPr lang="lv-LV" sz="2400" i="1" kern="0" dirty="0" err="1"/>
              <a:t>Ēliāma</a:t>
            </a:r>
            <a:r>
              <a:rPr lang="lv-LV" sz="2400" i="1" kern="0" dirty="0"/>
              <a:t> meita, </a:t>
            </a:r>
            <a:r>
              <a:rPr lang="lv-LV" sz="2400" i="1" kern="0" dirty="0" err="1"/>
              <a:t>hetieša</a:t>
            </a:r>
            <a:r>
              <a:rPr lang="lv-LV" sz="2400" i="1" kern="0" dirty="0"/>
              <a:t> </a:t>
            </a:r>
            <a:r>
              <a:rPr lang="lv-LV" sz="2400" b="1" i="1" kern="0" dirty="0" err="1"/>
              <a:t>Ūrijas</a:t>
            </a:r>
            <a:r>
              <a:rPr lang="lv-LV" sz="2400" b="1" i="1" kern="0" dirty="0"/>
              <a:t> sieva</a:t>
            </a:r>
            <a:r>
              <a:rPr lang="lv-LV" sz="2400" i="1" kern="0" dirty="0"/>
              <a:t>. 4 Tad Dāvids sūtīja vēstnešus un lika to atvest, un tā nāca pie viņa, un viņš pie tās </a:t>
            </a:r>
            <a:r>
              <a:rPr lang="lv-LV" sz="2400" b="1" i="1" kern="0" dirty="0"/>
              <a:t>gulēja</a:t>
            </a:r>
            <a:r>
              <a:rPr lang="lv-LV" sz="2400" i="1" kern="0" dirty="0"/>
              <a:t>, un, kad tā bija </a:t>
            </a:r>
            <a:r>
              <a:rPr lang="lv-LV" sz="2400" b="1" i="1" kern="0" dirty="0"/>
              <a:t>no savas nešķīstības  	nomazgājusies</a:t>
            </a:r>
            <a:r>
              <a:rPr lang="lv-LV" sz="2400" i="1" kern="0" dirty="0"/>
              <a:t>, tad viņa atgriezās           	atpakaļ savā 	namā.  (2.Sam.11:1-4)</a:t>
            </a:r>
          </a:p>
        </p:txBody>
      </p:sp>
      <p:sp>
        <p:nvSpPr>
          <p:cNvPr id="5" name="Rounded Rectangle 4"/>
          <p:cNvSpPr/>
          <p:nvPr/>
        </p:nvSpPr>
        <p:spPr>
          <a:xfrm>
            <a:off x="2699792" y="5445224"/>
            <a:ext cx="5112568"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Vai šī nav zagšana?</a:t>
            </a:r>
            <a:endParaRPr lang="en-US" sz="3600" b="1" dirty="0" smtClean="0">
              <a:solidFill>
                <a:srgbClr val="002060"/>
              </a:solidFill>
            </a:endParaRPr>
          </a:p>
        </p:txBody>
      </p:sp>
    </p:spTree>
    <p:extLst>
      <p:ext uri="{BB962C8B-B14F-4D97-AF65-F5344CB8AC3E}">
        <p14:creationId xmlns:p14="http://schemas.microsoft.com/office/powerpoint/2010/main" xmlns="" val="26462382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build="p"/>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16</a:t>
            </a:fld>
            <a:endParaRPr lang="en-US"/>
          </a:p>
        </p:txBody>
      </p:sp>
      <p:sp>
        <p:nvSpPr>
          <p:cNvPr id="60418" name="Rectangle 2"/>
          <p:cNvSpPr>
            <a:spLocks noGrp="1" noChangeArrowheads="1"/>
          </p:cNvSpPr>
          <p:nvPr>
            <p:ph type="title"/>
          </p:nvPr>
        </p:nvSpPr>
        <p:spPr>
          <a:xfrm>
            <a:off x="0" y="115888"/>
            <a:ext cx="9144000" cy="404812"/>
          </a:xfrm>
        </p:spPr>
        <p:txBody>
          <a:bodyPr/>
          <a:lstStyle/>
          <a:p>
            <a:pPr marL="762000" indent="-762000" eaLnBrk="1" hangingPunct="1">
              <a:defRPr/>
            </a:pPr>
            <a:r>
              <a:rPr lang="lv-LV" sz="4800" b="1" dirty="0" smtClean="0"/>
              <a:t>Jūdas </a:t>
            </a:r>
            <a:r>
              <a:rPr lang="lv-LV" sz="4800" b="1" dirty="0" err="1" smtClean="0"/>
              <a:t>Iskariots</a:t>
            </a:r>
            <a:endParaRPr lang="en-US" sz="4800" b="1" dirty="0">
              <a:solidFill>
                <a:schemeClr val="tx1"/>
              </a:solidFill>
            </a:endParaRPr>
          </a:p>
        </p:txBody>
      </p:sp>
      <p:sp>
        <p:nvSpPr>
          <p:cNvPr id="60419" name="Rectangle 3"/>
          <p:cNvSpPr>
            <a:spLocks noGrp="1" noChangeArrowheads="1"/>
          </p:cNvSpPr>
          <p:nvPr>
            <p:ph type="body" sz="half" idx="1"/>
          </p:nvPr>
        </p:nvSpPr>
        <p:spPr>
          <a:xfrm>
            <a:off x="0" y="692696"/>
            <a:ext cx="9144000" cy="936104"/>
          </a:xfrm>
        </p:spPr>
        <p:txBody>
          <a:bodyPr/>
          <a:lstStyle/>
          <a:p>
            <a:pPr marL="250825" indent="-250825" algn="ctr" eaLnBrk="1" hangingPunct="1">
              <a:lnSpc>
                <a:spcPct val="80000"/>
              </a:lnSpc>
              <a:buNone/>
            </a:pPr>
            <a:r>
              <a:rPr lang="lv-LV" dirty="0" smtClean="0"/>
              <a:t>“</a:t>
            </a:r>
            <a:r>
              <a:rPr lang="lv-LV" i="1" dirty="0" smtClean="0"/>
              <a:t>... Jūda bija </a:t>
            </a:r>
            <a:r>
              <a:rPr lang="lv-LV" i="1" dirty="0" smtClean="0"/>
              <a:t>zaglis un, maku turēdams, piesavinājās iemaksas</a:t>
            </a:r>
            <a:r>
              <a:rPr lang="lv-LV" dirty="0" smtClean="0"/>
              <a:t>.</a:t>
            </a:r>
            <a:r>
              <a:rPr lang="lv-LV" dirty="0" smtClean="0"/>
              <a:t>” (Jņ.12:6)</a:t>
            </a:r>
            <a:endParaRPr lang="lv-LV" b="1" dirty="0"/>
          </a:p>
        </p:txBody>
      </p:sp>
      <p:pic>
        <p:nvPicPr>
          <p:cNvPr id="81922" name="Picture 2" descr="How Judas Iscariot went from Opportunist to Betrayer / Spiritual  Meditations – Spiritual Meditations"/>
          <p:cNvPicPr>
            <a:picLocks noChangeAspect="1" noChangeArrowheads="1"/>
          </p:cNvPicPr>
          <p:nvPr/>
        </p:nvPicPr>
        <p:blipFill>
          <a:blip r:embed="rId3" cstate="print"/>
          <a:srcRect/>
          <a:stretch>
            <a:fillRect/>
          </a:stretch>
        </p:blipFill>
        <p:spPr bwMode="auto">
          <a:xfrm>
            <a:off x="179512" y="1988475"/>
            <a:ext cx="8662764" cy="4869525"/>
          </a:xfrm>
          <a:prstGeom prst="rect">
            <a:avLst/>
          </a:prstGeom>
          <a:ln>
            <a:noFill/>
          </a:ln>
          <a:effectLst>
            <a:softEdge rad="112500"/>
          </a:effectLst>
        </p:spPr>
      </p:pic>
      <p:sp>
        <p:nvSpPr>
          <p:cNvPr id="12" name="Rounded Rectangle 11"/>
          <p:cNvSpPr/>
          <p:nvPr/>
        </p:nvSpPr>
        <p:spPr>
          <a:xfrm>
            <a:off x="3995936" y="1556792"/>
            <a:ext cx="3024336" cy="9361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Pakāpeniski tāds kļuva</a:t>
            </a:r>
            <a:endParaRPr lang="en-US" sz="3200" b="1" dirty="0" smtClean="0">
              <a:solidFill>
                <a:srgbClr val="002060"/>
              </a:solidFill>
            </a:endParaRPr>
          </a:p>
        </p:txBody>
      </p:sp>
      <p:sp>
        <p:nvSpPr>
          <p:cNvPr id="13" name="Rounded Rectangle 12"/>
          <p:cNvSpPr/>
          <p:nvPr/>
        </p:nvSpPr>
        <p:spPr>
          <a:xfrm>
            <a:off x="6012160" y="2564904"/>
            <a:ext cx="3024336" cy="9361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Ilgstoši slepeni zaga</a:t>
            </a:r>
            <a:endParaRPr lang="en-US" sz="3200" b="1" dirty="0">
              <a:solidFill>
                <a:srgbClr val="002060"/>
              </a:solidFill>
            </a:endParaRPr>
          </a:p>
        </p:txBody>
      </p:sp>
      <p:sp>
        <p:nvSpPr>
          <p:cNvPr id="14" name="Rounded Rectangle 13"/>
          <p:cNvSpPr/>
          <p:nvPr/>
        </p:nvSpPr>
        <p:spPr>
          <a:xfrm>
            <a:off x="4355976" y="3573016"/>
            <a:ext cx="3024336" cy="9361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Neklausīja brīdinājumus</a:t>
            </a:r>
            <a:endParaRPr lang="en-US" sz="3200" b="1" dirty="0">
              <a:solidFill>
                <a:srgbClr val="002060"/>
              </a:solidFill>
            </a:endParaRPr>
          </a:p>
        </p:txBody>
      </p:sp>
      <p:sp>
        <p:nvSpPr>
          <p:cNvPr id="15" name="Rounded Rectangle 14"/>
          <p:cNvSpPr/>
          <p:nvPr/>
        </p:nvSpPr>
        <p:spPr>
          <a:xfrm>
            <a:off x="5940152" y="4653136"/>
            <a:ext cx="3024336" cy="9361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Nodeva savu mācītāju</a:t>
            </a:r>
            <a:endParaRPr lang="en-US" sz="3200" b="1" dirty="0">
              <a:solidFill>
                <a:srgbClr val="002060"/>
              </a:solidFill>
            </a:endParaRPr>
          </a:p>
        </p:txBody>
      </p:sp>
      <p:sp>
        <p:nvSpPr>
          <p:cNvPr id="16" name="Rounded Rectangle 15"/>
          <p:cNvSpPr/>
          <p:nvPr/>
        </p:nvSpPr>
        <p:spPr>
          <a:xfrm>
            <a:off x="4499992" y="5733256"/>
            <a:ext cx="3816424" cy="9361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Neguva labumu, pakārās</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dissolve">
                                      <p:cBhvr>
                                        <p:cTn id="12" dur="500"/>
                                        <p:tgtEl>
                                          <p:spTgt spid="60419">
                                            <p:txEl>
                                              <p:pRg st="0" end="0"/>
                                            </p:txEl>
                                          </p:spTgt>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81922"/>
                                        </p:tgtEl>
                                        <p:attrNameLst>
                                          <p:attrName>style.visibility</p:attrName>
                                        </p:attrNameLst>
                                      </p:cBhvr>
                                      <p:to>
                                        <p:strVal val="visible"/>
                                      </p:to>
                                    </p:set>
                                    <p:animEffect transition="in" filter="fade">
                                      <p:cBhvr>
                                        <p:cTn id="16" dur="2000"/>
                                        <p:tgtEl>
                                          <p:spTgt spid="81922"/>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70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childTnLst>
                          </p:cTn>
                        </p:par>
                        <p:par>
                          <p:cTn id="29" fill="hold">
                            <p:stCondLst>
                              <p:cond delay="90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par>
                          <p:cTn id="33" fill="hold">
                            <p:stCondLst>
                              <p:cond delay="110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12" grpId="0" animBg="1"/>
      <p:bldP spid="13" grpId="0" animBg="1"/>
      <p:bldP spid="14" grpId="0" animBg="1"/>
      <p:bldP spid="15"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a:spLocks noGrp="1"/>
          </p:cNvSpPr>
          <p:nvPr>
            <p:ph type="sldNum" sz="quarter" idx="12"/>
          </p:nvPr>
        </p:nvSpPr>
        <p:spPr>
          <a:noFill/>
        </p:spPr>
        <p:txBody>
          <a:bodyPr/>
          <a:lstStyle/>
          <a:p>
            <a:fld id="{EA76E593-7F6D-4C87-869A-F9C5E441F073}" type="slidenum">
              <a:rPr lang="en-US" smtClean="0"/>
              <a:pPr/>
              <a:t>17</a:t>
            </a:fld>
            <a:endParaRPr lang="en-US" smtClean="0"/>
          </a:p>
        </p:txBody>
      </p:sp>
      <p:sp>
        <p:nvSpPr>
          <p:cNvPr id="46082" name="Rectangle 2"/>
          <p:cNvSpPr>
            <a:spLocks noGrp="1" noChangeArrowheads="1"/>
          </p:cNvSpPr>
          <p:nvPr>
            <p:ph type="title"/>
          </p:nvPr>
        </p:nvSpPr>
        <p:spPr>
          <a:xfrm>
            <a:off x="251520" y="0"/>
            <a:ext cx="8662293" cy="706438"/>
          </a:xfrm>
        </p:spPr>
        <p:txBody>
          <a:bodyPr>
            <a:noAutofit/>
          </a:bodyPr>
          <a:lstStyle/>
          <a:p>
            <a:r>
              <a:rPr lang="lv-LV" sz="5400" b="1" dirty="0" smtClean="0"/>
              <a:t>Ko darīt, ja esi grēkojis?</a:t>
            </a:r>
            <a:endParaRPr lang="en-US" sz="5400" b="1" dirty="0"/>
          </a:p>
        </p:txBody>
      </p:sp>
      <p:sp>
        <p:nvSpPr>
          <p:cNvPr id="1026" name="AutoShape 2" descr="The Creation of Adam - Wikipedia"/>
          <p:cNvSpPr>
            <a:spLocks noChangeAspect="1" noChangeArrowheads="1"/>
          </p:cNvSpPr>
          <p:nvPr/>
        </p:nvSpPr>
        <p:spPr bwMode="auto">
          <a:xfrm>
            <a:off x="155575" y="-693738"/>
            <a:ext cx="3181350" cy="1447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The Creation of Adam - Wikipedia"/>
          <p:cNvSpPr>
            <a:spLocks noChangeAspect="1" noChangeArrowheads="1"/>
          </p:cNvSpPr>
          <p:nvPr/>
        </p:nvSpPr>
        <p:spPr bwMode="auto">
          <a:xfrm>
            <a:off x="155575" y="-693738"/>
            <a:ext cx="3181350" cy="1447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2946" name="AutoShape 2" descr="Does God truly forget our sins in confession?"/>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2947" name="Picture 3"/>
          <p:cNvPicPr>
            <a:picLocks noChangeAspect="1" noChangeArrowheads="1"/>
          </p:cNvPicPr>
          <p:nvPr/>
        </p:nvPicPr>
        <p:blipFill>
          <a:blip r:embed="rId2" cstate="print"/>
          <a:srcRect/>
          <a:stretch>
            <a:fillRect/>
          </a:stretch>
        </p:blipFill>
        <p:spPr bwMode="auto">
          <a:xfrm>
            <a:off x="1565828" y="1844824"/>
            <a:ext cx="6462556" cy="4300537"/>
          </a:xfrm>
          <a:prstGeom prst="rect">
            <a:avLst/>
          </a:prstGeom>
          <a:ln>
            <a:noFill/>
          </a:ln>
          <a:effectLst>
            <a:softEdge rad="112500"/>
          </a:effectLst>
        </p:spPr>
      </p:pic>
      <p:sp>
        <p:nvSpPr>
          <p:cNvPr id="11" name="Rounded Rectangle 10"/>
          <p:cNvSpPr/>
          <p:nvPr/>
        </p:nvSpPr>
        <p:spPr>
          <a:xfrm>
            <a:off x="2051720" y="980728"/>
            <a:ext cx="5112568"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Neļauties izmisumam</a:t>
            </a:r>
            <a:endParaRPr lang="en-US" sz="3600" b="1" dirty="0" smtClean="0">
              <a:solidFill>
                <a:srgbClr val="002060"/>
              </a:solidFill>
            </a:endParaRPr>
          </a:p>
        </p:txBody>
      </p:sp>
      <p:sp>
        <p:nvSpPr>
          <p:cNvPr id="12" name="Rounded Rectangle 11"/>
          <p:cNvSpPr/>
          <p:nvPr/>
        </p:nvSpPr>
        <p:spPr>
          <a:xfrm>
            <a:off x="1403648" y="1844824"/>
            <a:ext cx="6696744"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Nezaudē glābšanas cerību</a:t>
            </a:r>
            <a:endParaRPr lang="en-US" sz="3600" b="1" dirty="0" smtClean="0">
              <a:solidFill>
                <a:srgbClr val="002060"/>
              </a:solidFill>
            </a:endParaRPr>
          </a:p>
        </p:txBody>
      </p:sp>
      <p:sp>
        <p:nvSpPr>
          <p:cNvPr id="13" name="Rounded Rectangle 12"/>
          <p:cNvSpPr/>
          <p:nvPr/>
        </p:nvSpPr>
        <p:spPr>
          <a:xfrm>
            <a:off x="107504" y="2780928"/>
            <a:ext cx="3672408"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Nožēlo grēkus</a:t>
            </a:r>
            <a:endParaRPr lang="en-US" sz="3600" b="1" dirty="0" smtClean="0">
              <a:solidFill>
                <a:srgbClr val="002060"/>
              </a:solidFill>
            </a:endParaRPr>
          </a:p>
        </p:txBody>
      </p:sp>
      <p:sp>
        <p:nvSpPr>
          <p:cNvPr id="14" name="Rounded Rectangle 13"/>
          <p:cNvSpPr/>
          <p:nvPr/>
        </p:nvSpPr>
        <p:spPr>
          <a:xfrm>
            <a:off x="5652120" y="2780928"/>
            <a:ext cx="3312368" cy="10801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Tici uz Jēzus piedošanu</a:t>
            </a:r>
            <a:endParaRPr lang="en-US" sz="3600" b="1" dirty="0" smtClean="0">
              <a:solidFill>
                <a:srgbClr val="002060"/>
              </a:solidFill>
            </a:endParaRPr>
          </a:p>
        </p:txBody>
      </p:sp>
      <p:sp>
        <p:nvSpPr>
          <p:cNvPr id="15" name="Rounded Rectangle 14"/>
          <p:cNvSpPr/>
          <p:nvPr/>
        </p:nvSpPr>
        <p:spPr>
          <a:xfrm>
            <a:off x="539552" y="5445224"/>
            <a:ext cx="7920880" cy="10801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Tu nevari izdarīt tik smagu grēku, ka Jēzus nevarētu piedot</a:t>
            </a:r>
            <a:endParaRPr lang="en-US" sz="3600" b="1" dirty="0" smtClean="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2947"/>
                                        </p:tgtEl>
                                        <p:attrNameLst>
                                          <p:attrName>style.visibility</p:attrName>
                                        </p:attrNameLst>
                                      </p:cBhvr>
                                      <p:to>
                                        <p:strVal val="visible"/>
                                      </p:to>
                                    </p:set>
                                    <p:animEffect transition="in" filter="fade">
                                      <p:cBhvr>
                                        <p:cTn id="12" dur="2000"/>
                                        <p:tgtEl>
                                          <p:spTgt spid="8294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11" grpId="0" animBg="1"/>
      <p:bldP spid="12" grpId="0" animBg="1"/>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2" cstate="print"/>
          <a:srcRect/>
          <a:stretch>
            <a:fillRect/>
          </a:stretch>
        </p:blipFill>
        <p:spPr bwMode="auto">
          <a:xfrm>
            <a:off x="827584" y="1614826"/>
            <a:ext cx="7488832" cy="4910518"/>
          </a:xfrm>
          <a:prstGeom prst="rect">
            <a:avLst/>
          </a:prstGeom>
          <a:ln>
            <a:noFill/>
          </a:ln>
          <a:effectLst>
            <a:softEdge rad="112500"/>
          </a:effectLst>
        </p:spPr>
      </p:pic>
      <p:sp>
        <p:nvSpPr>
          <p:cNvPr id="6146" name="Slide Number Placeholder 6"/>
          <p:cNvSpPr>
            <a:spLocks noGrp="1"/>
          </p:cNvSpPr>
          <p:nvPr>
            <p:ph type="sldNum" sz="quarter" idx="12"/>
          </p:nvPr>
        </p:nvSpPr>
        <p:spPr>
          <a:noFill/>
        </p:spPr>
        <p:txBody>
          <a:bodyPr/>
          <a:lstStyle/>
          <a:p>
            <a:fld id="{EA76E593-7F6D-4C87-869A-F9C5E441F073}" type="slidenum">
              <a:rPr lang="en-US" smtClean="0"/>
              <a:pPr/>
              <a:t>18</a:t>
            </a:fld>
            <a:endParaRPr lang="en-US" smtClean="0"/>
          </a:p>
        </p:txBody>
      </p:sp>
      <p:sp>
        <p:nvSpPr>
          <p:cNvPr id="46082" name="Rectangle 2"/>
          <p:cNvSpPr>
            <a:spLocks noGrp="1" noChangeArrowheads="1"/>
          </p:cNvSpPr>
          <p:nvPr>
            <p:ph type="title"/>
          </p:nvPr>
        </p:nvSpPr>
        <p:spPr>
          <a:xfrm>
            <a:off x="251520" y="0"/>
            <a:ext cx="8662293" cy="706438"/>
          </a:xfrm>
        </p:spPr>
        <p:txBody>
          <a:bodyPr>
            <a:noAutofit/>
          </a:bodyPr>
          <a:lstStyle/>
          <a:p>
            <a:r>
              <a:rPr lang="lv-LV" sz="5400" b="1" dirty="0" smtClean="0"/>
              <a:t>Ko darīt, ja esi grēkojis?</a:t>
            </a:r>
            <a:endParaRPr lang="en-US" sz="5400" b="1" dirty="0"/>
          </a:p>
        </p:txBody>
      </p:sp>
      <p:sp>
        <p:nvSpPr>
          <p:cNvPr id="1026" name="AutoShape 2" descr="The Creation of Adam - Wikipedia"/>
          <p:cNvSpPr>
            <a:spLocks noChangeAspect="1" noChangeArrowheads="1"/>
          </p:cNvSpPr>
          <p:nvPr/>
        </p:nvSpPr>
        <p:spPr bwMode="auto">
          <a:xfrm>
            <a:off x="155575" y="-693738"/>
            <a:ext cx="3181350" cy="1447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The Creation of Adam - Wikipedia"/>
          <p:cNvSpPr>
            <a:spLocks noChangeAspect="1" noChangeArrowheads="1"/>
          </p:cNvSpPr>
          <p:nvPr/>
        </p:nvSpPr>
        <p:spPr bwMode="auto">
          <a:xfrm>
            <a:off x="155575" y="-693738"/>
            <a:ext cx="3181350" cy="1447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2946" name="AutoShape 2" descr="Does God truly forget our sins in confession?"/>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3" name="Rounded Rectangle 12"/>
          <p:cNvSpPr/>
          <p:nvPr/>
        </p:nvSpPr>
        <p:spPr>
          <a:xfrm>
            <a:off x="395536" y="2060848"/>
            <a:ext cx="3672408"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Nezodz vairs</a:t>
            </a:r>
            <a:endParaRPr lang="en-US" sz="3600" b="1" dirty="0" smtClean="0">
              <a:solidFill>
                <a:srgbClr val="002060"/>
              </a:solidFill>
            </a:endParaRPr>
          </a:p>
        </p:txBody>
      </p:sp>
      <p:sp>
        <p:nvSpPr>
          <p:cNvPr id="14" name="Rounded Rectangle 13"/>
          <p:cNvSpPr/>
          <p:nvPr/>
        </p:nvSpPr>
        <p:spPr>
          <a:xfrm>
            <a:off x="5508104" y="1988840"/>
            <a:ext cx="3312368" cy="10801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Sagādā godīgu iztiku</a:t>
            </a:r>
            <a:endParaRPr lang="en-US" sz="3600" b="1" dirty="0" smtClean="0">
              <a:solidFill>
                <a:srgbClr val="002060"/>
              </a:solidFill>
            </a:endParaRPr>
          </a:p>
        </p:txBody>
      </p:sp>
      <p:sp>
        <p:nvSpPr>
          <p:cNvPr id="15" name="Rounded Rectangle 14"/>
          <p:cNvSpPr/>
          <p:nvPr/>
        </p:nvSpPr>
        <p:spPr>
          <a:xfrm>
            <a:off x="539552" y="5805264"/>
            <a:ext cx="7920880" cy="7200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Lai būtu, ko dot tam, kas trūkumā</a:t>
            </a:r>
            <a:endParaRPr lang="en-US" sz="3600" b="1" dirty="0" smtClean="0">
              <a:solidFill>
                <a:srgbClr val="002060"/>
              </a:solidFill>
            </a:endParaRPr>
          </a:p>
        </p:txBody>
      </p:sp>
      <p:sp>
        <p:nvSpPr>
          <p:cNvPr id="16" name="Rectangle 3"/>
          <p:cNvSpPr>
            <a:spLocks noGrp="1" noChangeArrowheads="1"/>
          </p:cNvSpPr>
          <p:nvPr>
            <p:ph type="body" idx="1"/>
          </p:nvPr>
        </p:nvSpPr>
        <p:spPr>
          <a:xfrm>
            <a:off x="0" y="692696"/>
            <a:ext cx="9144000" cy="1081088"/>
          </a:xfrm>
        </p:spPr>
        <p:txBody>
          <a:bodyPr/>
          <a:lstStyle/>
          <a:p>
            <a:pPr marL="0" indent="0" algn="just">
              <a:lnSpc>
                <a:spcPct val="80000"/>
              </a:lnSpc>
              <a:spcBef>
                <a:spcPct val="0"/>
              </a:spcBef>
              <a:buFontTx/>
              <a:buNone/>
            </a:pPr>
            <a:r>
              <a:rPr lang="lv-LV" sz="2800" i="1" dirty="0" smtClean="0"/>
              <a:t>Kas zadzis, lai vairs nezog, bet lai labāk cenšas sev sagādāt godīgu iztiku ar savu roku darbu, lai būtu ko dot tam, kas ir trūkumā</a:t>
            </a:r>
            <a:r>
              <a:rPr lang="lv-LV" sz="2800" i="1" dirty="0" smtClean="0"/>
              <a:t>. (Ef.4:28)</a:t>
            </a:r>
            <a:endParaRPr lang="lv-LV" sz="2800" i="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8066"/>
                                        </p:tgtEl>
                                        <p:attrNameLst>
                                          <p:attrName>style.visibility</p:attrName>
                                        </p:attrNameLst>
                                      </p:cBhvr>
                                      <p:to>
                                        <p:strVal val="visible"/>
                                      </p:to>
                                    </p:set>
                                    <p:animEffect transition="in" filter="fade">
                                      <p:cBhvr>
                                        <p:cTn id="12" dur="2000"/>
                                        <p:tgtEl>
                                          <p:spTgt spid="88066"/>
                                        </p:tgtEl>
                                      </p:cBhvr>
                                    </p:animEffect>
                                  </p:childTnLst>
                                </p:cTn>
                              </p:par>
                            </p:childTnLst>
                          </p:cTn>
                        </p:par>
                        <p:par>
                          <p:cTn id="13" fill="hold">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16">
                                            <p:txEl>
                                              <p:pRg st="0" end="0"/>
                                            </p:txEl>
                                          </p:spTgt>
                                        </p:tgtEl>
                                        <p:attrNameLst>
                                          <p:attrName>style.visibility</p:attrName>
                                        </p:attrNameLst>
                                      </p:cBhvr>
                                      <p:to>
                                        <p:strVal val="visible"/>
                                      </p:to>
                                    </p:set>
                                    <p:anim calcmode="lin" valueType="num">
                                      <p:cBhvr additive="base">
                                        <p:cTn id="16"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2000"/>
                                        <p:tgtEl>
                                          <p:spTgt spid="13"/>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13" grpId="0" animBg="1"/>
      <p:bldP spid="14" grpId="0" animBg="1"/>
      <p:bldP spid="15" grpId="0" animBg="1"/>
      <p:bldP spid="1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srcRect/>
          <a:stretch>
            <a:fillRect/>
          </a:stretch>
        </p:blipFill>
        <p:spPr bwMode="auto">
          <a:xfrm>
            <a:off x="189187" y="3413690"/>
            <a:ext cx="8706902" cy="3444310"/>
          </a:xfrm>
          <a:prstGeom prst="rect">
            <a:avLst/>
          </a:prstGeom>
          <a:ln>
            <a:noFill/>
          </a:ln>
          <a:effectLst>
            <a:softEdge rad="112500"/>
          </a:effectLst>
        </p:spPr>
      </p:pic>
      <p:sp>
        <p:nvSpPr>
          <p:cNvPr id="6146" name="Slide Number Placeholder 6"/>
          <p:cNvSpPr>
            <a:spLocks noGrp="1"/>
          </p:cNvSpPr>
          <p:nvPr>
            <p:ph type="sldNum" sz="quarter" idx="12"/>
          </p:nvPr>
        </p:nvSpPr>
        <p:spPr>
          <a:noFill/>
        </p:spPr>
        <p:txBody>
          <a:bodyPr/>
          <a:lstStyle/>
          <a:p>
            <a:fld id="{EA76E593-7F6D-4C87-869A-F9C5E441F073}" type="slidenum">
              <a:rPr lang="en-US" smtClean="0"/>
              <a:pPr/>
              <a:t>19</a:t>
            </a:fld>
            <a:endParaRPr lang="en-US" smtClean="0"/>
          </a:p>
        </p:txBody>
      </p:sp>
      <p:sp>
        <p:nvSpPr>
          <p:cNvPr id="46082" name="Rectangle 2"/>
          <p:cNvSpPr>
            <a:spLocks noGrp="1" noChangeArrowheads="1"/>
          </p:cNvSpPr>
          <p:nvPr>
            <p:ph type="title"/>
          </p:nvPr>
        </p:nvSpPr>
        <p:spPr>
          <a:xfrm>
            <a:off x="684213" y="0"/>
            <a:ext cx="8229600" cy="706438"/>
          </a:xfrm>
        </p:spPr>
        <p:txBody>
          <a:bodyPr>
            <a:normAutofit fontScale="90000"/>
          </a:bodyPr>
          <a:lstStyle/>
          <a:p>
            <a:pPr marL="762000" indent="-762000" eaLnBrk="1" hangingPunct="1">
              <a:defRPr/>
            </a:pPr>
            <a:r>
              <a:rPr lang="lv-LV" b="1" dirty="0" smtClean="0"/>
              <a:t>Pārvaldnieki, nevis īpašnieki</a:t>
            </a:r>
            <a:endParaRPr lang="en-US" dirty="0" smtClean="0"/>
          </a:p>
        </p:txBody>
      </p:sp>
      <p:sp>
        <p:nvSpPr>
          <p:cNvPr id="46083" name="Rectangle 3"/>
          <p:cNvSpPr>
            <a:spLocks noGrp="1" noChangeArrowheads="1"/>
          </p:cNvSpPr>
          <p:nvPr>
            <p:ph type="body" sz="half" idx="1"/>
          </p:nvPr>
        </p:nvSpPr>
        <p:spPr>
          <a:xfrm>
            <a:off x="0" y="642938"/>
            <a:ext cx="9144000" cy="3500442"/>
          </a:xfrm>
        </p:spPr>
        <p:txBody>
          <a:bodyPr>
            <a:normAutofit fontScale="92500"/>
          </a:bodyPr>
          <a:lstStyle/>
          <a:p>
            <a:pPr>
              <a:buNone/>
              <a:defRPr/>
            </a:pPr>
            <a:r>
              <a:rPr lang="lv-LV" sz="3000" i="1" dirty="0" smtClean="0"/>
              <a:t>“</a:t>
            </a:r>
            <a:r>
              <a:rPr lang="lv-LV" sz="3000" b="1" i="1" dirty="0" smtClean="0"/>
              <a:t>Tam Kungam pieder </a:t>
            </a:r>
            <a:r>
              <a:rPr lang="lv-LV" sz="3000" i="1" dirty="0" smtClean="0"/>
              <a:t>zeme un </a:t>
            </a:r>
            <a:r>
              <a:rPr lang="lv-LV" sz="3000" b="1" i="1" dirty="0" smtClean="0"/>
              <a:t>viss</a:t>
            </a:r>
            <a:r>
              <a:rPr lang="lv-LV" sz="3000" i="1" dirty="0" smtClean="0"/>
              <a:t>, kas to piepilda, zemes virsus un viss, kas uz tā dzīvo.” (Ps.24:1)</a:t>
            </a:r>
          </a:p>
          <a:p>
            <a:pPr marL="216000">
              <a:buNone/>
              <a:defRPr/>
            </a:pPr>
            <a:r>
              <a:rPr lang="lv-LV" sz="3000" dirty="0" smtClean="0"/>
              <a:t> </a:t>
            </a:r>
            <a:r>
              <a:rPr lang="lv-LV" sz="3000" i="1" dirty="0" smtClean="0"/>
              <a:t>“</a:t>
            </a:r>
            <a:r>
              <a:rPr lang="lv-LV" sz="3000" i="1" dirty="0" smtClean="0"/>
              <a:t>Un Dievs Tas Kungs ņēma cilvēku un ielika </a:t>
            </a:r>
            <a:r>
              <a:rPr lang="lv-LV" sz="3000" i="1" dirty="0" smtClean="0"/>
              <a:t>viņu Ēdenes </a:t>
            </a:r>
            <a:r>
              <a:rPr lang="lv-LV" sz="3000" i="1" dirty="0" smtClean="0"/>
              <a:t>dārzā, lai viņš to koptu un sargātu.” </a:t>
            </a:r>
            <a:r>
              <a:rPr lang="lv-LV" sz="2600" i="1" dirty="0" smtClean="0"/>
              <a:t>(1.Moz.2:15 )</a:t>
            </a:r>
            <a:endParaRPr lang="lv-LV" sz="3000" i="1" dirty="0" smtClean="0"/>
          </a:p>
          <a:p>
            <a:pPr>
              <a:defRPr/>
            </a:pPr>
            <a:r>
              <a:rPr lang="lv-LV" sz="3000" b="1" dirty="0" smtClean="0"/>
              <a:t>Dievs </a:t>
            </a:r>
            <a:r>
              <a:rPr lang="lv-LV" sz="3000" b="1" dirty="0" smtClean="0"/>
              <a:t>uztic </a:t>
            </a:r>
            <a:r>
              <a:rPr lang="lv-LV" sz="3000" dirty="0" smtClean="0"/>
              <a:t>cilvēkam </a:t>
            </a:r>
            <a:r>
              <a:rPr lang="lv-LV" sz="3000" b="1" dirty="0" smtClean="0"/>
              <a:t>rūpēties</a:t>
            </a:r>
            <a:r>
              <a:rPr lang="lv-LV" sz="3000" dirty="0" smtClean="0"/>
              <a:t> par </a:t>
            </a:r>
            <a:r>
              <a:rPr lang="lv-LV" sz="3000" b="1" dirty="0" smtClean="0"/>
              <a:t>savu dārzu</a:t>
            </a:r>
            <a:r>
              <a:rPr lang="lv-LV" sz="3000" dirty="0" smtClean="0"/>
              <a:t>. Tas vēljoprojām ir </a:t>
            </a:r>
            <a:r>
              <a:rPr lang="lv-LV" sz="3000" b="1" dirty="0" smtClean="0"/>
              <a:t>Dieva dārzs</a:t>
            </a:r>
            <a:r>
              <a:rPr lang="lv-LV" sz="3000" dirty="0" smtClean="0"/>
              <a:t>, bet cilvēkam ir </a:t>
            </a:r>
            <a:r>
              <a:rPr lang="lv-LV" sz="3000" b="1" dirty="0" smtClean="0"/>
              <a:t>uzticēta atbildības daļa</a:t>
            </a:r>
            <a:r>
              <a:rPr lang="lv-LV" sz="3000" dirty="0" smtClean="0"/>
              <a:t>.</a:t>
            </a:r>
          </a:p>
        </p:txBody>
      </p:sp>
      <p:sp>
        <p:nvSpPr>
          <p:cNvPr id="1026" name="AutoShape 2" descr="The Creation of Adam - Wikipedia"/>
          <p:cNvSpPr>
            <a:spLocks noChangeAspect="1" noChangeArrowheads="1"/>
          </p:cNvSpPr>
          <p:nvPr/>
        </p:nvSpPr>
        <p:spPr bwMode="auto">
          <a:xfrm>
            <a:off x="155575" y="-693738"/>
            <a:ext cx="3181350" cy="1447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The Creation of Adam - Wikipedia"/>
          <p:cNvSpPr>
            <a:spLocks noChangeAspect="1" noChangeArrowheads="1"/>
          </p:cNvSpPr>
          <p:nvPr/>
        </p:nvSpPr>
        <p:spPr bwMode="auto">
          <a:xfrm>
            <a:off x="155575" y="-693738"/>
            <a:ext cx="3181350" cy="1447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9"/>
                                        </p:tgtEl>
                                        <p:attrNameLst>
                                          <p:attrName>style.visibility</p:attrName>
                                        </p:attrNameLst>
                                      </p:cBhvr>
                                      <p:to>
                                        <p:strVal val="visible"/>
                                      </p:to>
                                    </p:set>
                                    <p:animEffect transition="in" filter="fade">
                                      <p:cBhvr>
                                        <p:cTn id="11" dur="2000"/>
                                        <p:tgtEl>
                                          <p:spTgt spid="1029"/>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46083">
                                            <p:txEl>
                                              <p:pRg st="0" end="0"/>
                                            </p:txEl>
                                          </p:spTgt>
                                        </p:tgtEl>
                                        <p:attrNameLst>
                                          <p:attrName>style.visibility</p:attrName>
                                        </p:attrNameLst>
                                      </p:cBhvr>
                                      <p:to>
                                        <p:strVal val="visible"/>
                                      </p:to>
                                    </p:set>
                                    <p:animEffect transition="in" filter="dissolve">
                                      <p:cBhvr>
                                        <p:cTn id="15" dur="500"/>
                                        <p:tgtEl>
                                          <p:spTgt spid="46083">
                                            <p:txEl>
                                              <p:pRg st="0" end="0"/>
                                            </p:txEl>
                                          </p:spTgt>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46083">
                                            <p:txEl>
                                              <p:pRg st="1" end="1"/>
                                            </p:txEl>
                                          </p:spTgt>
                                        </p:tgtEl>
                                        <p:attrNameLst>
                                          <p:attrName>style.visibility</p:attrName>
                                        </p:attrNameLst>
                                      </p:cBhvr>
                                      <p:to>
                                        <p:strVal val="visible"/>
                                      </p:to>
                                    </p:set>
                                    <p:animEffect transition="in" filter="dissolve">
                                      <p:cBhvr>
                                        <p:cTn id="19" dur="500"/>
                                        <p:tgtEl>
                                          <p:spTgt spid="46083">
                                            <p:txEl>
                                              <p:pRg st="1" end="1"/>
                                            </p:txEl>
                                          </p:spTgt>
                                        </p:tgtEl>
                                      </p:cBhvr>
                                    </p:animEffect>
                                  </p:childTnLst>
                                </p:cTn>
                              </p:par>
                            </p:childTnLst>
                          </p:cTn>
                        </p:par>
                        <p:par>
                          <p:cTn id="20" fill="hold">
                            <p:stCondLst>
                              <p:cond delay="3000"/>
                            </p:stCondLst>
                            <p:childTnLst>
                              <p:par>
                                <p:cTn id="21" presetID="9" presetClass="entr" presetSubtype="0" fill="hold" grpId="0" nodeType="afterEffect">
                                  <p:stCondLst>
                                    <p:cond delay="0"/>
                                  </p:stCondLst>
                                  <p:childTnLst>
                                    <p:set>
                                      <p:cBhvr>
                                        <p:cTn id="22" dur="1" fill="hold">
                                          <p:stCondLst>
                                            <p:cond delay="0"/>
                                          </p:stCondLst>
                                        </p:cTn>
                                        <p:tgtEl>
                                          <p:spTgt spid="46083">
                                            <p:txEl>
                                              <p:pRg st="2" end="2"/>
                                            </p:txEl>
                                          </p:spTgt>
                                        </p:tgtEl>
                                        <p:attrNameLst>
                                          <p:attrName>style.visibility</p:attrName>
                                        </p:attrNameLst>
                                      </p:cBhvr>
                                      <p:to>
                                        <p:strVal val="visible"/>
                                      </p:to>
                                    </p:set>
                                    <p:animEffect transition="in" filter="dissolve">
                                      <p:cBhvr>
                                        <p:cTn id="23" dur="500"/>
                                        <p:tgtEl>
                                          <p:spTgt spid="460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p>
            <a:fld id="{1D5BCCA7-A09D-4B96-A54E-16CD4B17CDA3}" type="slidenum">
              <a:rPr lang="en-US" smtClean="0"/>
              <a:pPr/>
              <a:t>2</a:t>
            </a:fld>
            <a:endParaRPr lang="en-US"/>
          </a:p>
        </p:txBody>
      </p:sp>
      <p:sp>
        <p:nvSpPr>
          <p:cNvPr id="21" name="Rectangle 22">
            <a:extLst>
              <a:ext uri="{FF2B5EF4-FFF2-40B4-BE49-F238E27FC236}">
                <a16:creationId xmlns:a16="http://schemas.microsoft.com/office/drawing/2014/main" xmlns="" id="{1F6CC980-C673-4792-A903-56446EBFA54C}"/>
              </a:ext>
            </a:extLst>
          </p:cNvPr>
          <p:cNvSpPr/>
          <p:nvPr/>
        </p:nvSpPr>
        <p:spPr>
          <a:xfrm>
            <a:off x="0" y="188640"/>
            <a:ext cx="9144000" cy="1569660"/>
          </a:xfrm>
          <a:prstGeom prst="rect">
            <a:avLst/>
          </a:prstGeom>
        </p:spPr>
        <p:txBody>
          <a:bodyPr wrap="square">
            <a:spAutoFit/>
          </a:bodyPr>
          <a:lstStyle/>
          <a:p>
            <a:pPr marL="533400" indent="-533400" algn="ctr" eaLnBrk="1" hangingPunct="1">
              <a:lnSpc>
                <a:spcPct val="80000"/>
              </a:lnSpc>
              <a:buNone/>
              <a:defRPr/>
            </a:pPr>
            <a:r>
              <a:rPr lang="lv-LV" sz="6000" b="1" dirty="0" smtClean="0"/>
              <a:t>Vai šis bauslis attiecas arī uz mani?</a:t>
            </a:r>
            <a:endParaRPr lang="lv-LV" sz="6000" b="1" dirty="0"/>
          </a:p>
        </p:txBody>
      </p:sp>
      <p:sp>
        <p:nvSpPr>
          <p:cNvPr id="12" name="Rounded Rectangular Callout 11"/>
          <p:cNvSpPr/>
          <p:nvPr/>
        </p:nvSpPr>
        <p:spPr>
          <a:xfrm flipH="1">
            <a:off x="179512" y="1844824"/>
            <a:ext cx="3168352" cy="187220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Es nevienu neesmu </a:t>
            </a:r>
            <a:r>
              <a:rPr lang="lv-LV" sz="3600" dirty="0" smtClean="0"/>
              <a:t>apzadzis</a:t>
            </a:r>
            <a:endParaRPr lang="en-US" sz="3600" dirty="0"/>
          </a:p>
        </p:txBody>
      </p:sp>
      <p:sp>
        <p:nvSpPr>
          <p:cNvPr id="14" name="Rounded Rectangular Callout 13"/>
          <p:cNvSpPr/>
          <p:nvPr/>
        </p:nvSpPr>
        <p:spPr>
          <a:xfrm>
            <a:off x="6084168" y="1844824"/>
            <a:ext cx="2520280" cy="187220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Cietumā neesmu sēdējis</a:t>
            </a:r>
            <a:endParaRPr lang="en-US" sz="3600" dirty="0"/>
          </a:p>
        </p:txBody>
      </p:sp>
      <p:sp>
        <p:nvSpPr>
          <p:cNvPr id="16" name="Rounded Rectangular Callout 15"/>
          <p:cNvSpPr/>
          <p:nvPr/>
        </p:nvSpPr>
        <p:spPr>
          <a:xfrm flipH="1">
            <a:off x="467544" y="4293096"/>
            <a:ext cx="3015952" cy="187220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Neviens mani nav pieķēris</a:t>
            </a:r>
            <a:endParaRPr lang="en-US" sz="3600" dirty="0"/>
          </a:p>
        </p:txBody>
      </p:sp>
      <p:sp>
        <p:nvSpPr>
          <p:cNvPr id="17" name="Rounded Rectangular Callout 16"/>
          <p:cNvSpPr/>
          <p:nvPr/>
        </p:nvSpPr>
        <p:spPr>
          <a:xfrm>
            <a:off x="6156176" y="4437112"/>
            <a:ext cx="2520280" cy="187220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Varu mierīgi uzelpot</a:t>
            </a:r>
            <a:endParaRPr lang="en-US" sz="3600" dirty="0"/>
          </a:p>
        </p:txBody>
      </p:sp>
      <p:pic>
        <p:nvPicPr>
          <p:cNvPr id="18" name="Picture 17" descr="anxiety.png"/>
          <p:cNvPicPr>
            <a:picLocks noChangeAspect="1"/>
          </p:cNvPicPr>
          <p:nvPr/>
        </p:nvPicPr>
        <p:blipFill>
          <a:blip r:embed="rId3" cstate="print"/>
          <a:stretch>
            <a:fillRect/>
          </a:stretch>
        </p:blipFill>
        <p:spPr>
          <a:xfrm>
            <a:off x="2987824" y="1988840"/>
            <a:ext cx="3518215" cy="3518215"/>
          </a:xfrm>
          <a:prstGeom prst="rect">
            <a:avLst/>
          </a:prstGeom>
        </p:spPr>
      </p:pic>
    </p:spTree>
    <p:extLst>
      <p:ext uri="{BB962C8B-B14F-4D97-AF65-F5344CB8AC3E}">
        <p14:creationId xmlns:p14="http://schemas.microsoft.com/office/powerpoint/2010/main" xmlns="" val="7772490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2000"/>
                                        <p:tgtEl>
                                          <p:spTgt spid="1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2" grpId="0" animBg="1"/>
      <p:bldP spid="14" grpId="0" animBg="1"/>
      <p:bldP spid="16"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a:spLocks noGrp="1"/>
          </p:cNvSpPr>
          <p:nvPr>
            <p:ph type="sldNum" sz="quarter" idx="12"/>
          </p:nvPr>
        </p:nvSpPr>
        <p:spPr>
          <a:noFill/>
        </p:spPr>
        <p:txBody>
          <a:bodyPr/>
          <a:lstStyle/>
          <a:p>
            <a:fld id="{EA76E593-7F6D-4C87-869A-F9C5E441F073}" type="slidenum">
              <a:rPr lang="en-US" smtClean="0"/>
              <a:pPr/>
              <a:t>20</a:t>
            </a:fld>
            <a:endParaRPr lang="en-US" smtClean="0"/>
          </a:p>
        </p:txBody>
      </p:sp>
      <p:sp>
        <p:nvSpPr>
          <p:cNvPr id="46082" name="Rectangle 2"/>
          <p:cNvSpPr>
            <a:spLocks noGrp="1" noChangeArrowheads="1"/>
          </p:cNvSpPr>
          <p:nvPr>
            <p:ph type="title"/>
          </p:nvPr>
        </p:nvSpPr>
        <p:spPr>
          <a:xfrm>
            <a:off x="684213" y="0"/>
            <a:ext cx="8229600" cy="706438"/>
          </a:xfrm>
        </p:spPr>
        <p:txBody>
          <a:bodyPr>
            <a:noAutofit/>
          </a:bodyPr>
          <a:lstStyle/>
          <a:p>
            <a:r>
              <a:rPr lang="lv-LV" sz="5400" b="1" dirty="0" smtClean="0"/>
              <a:t>Dieva dāvana</a:t>
            </a:r>
            <a:endParaRPr lang="en-US" sz="5400" b="1" dirty="0"/>
          </a:p>
        </p:txBody>
      </p:sp>
      <p:sp>
        <p:nvSpPr>
          <p:cNvPr id="46083" name="Rectangle 3"/>
          <p:cNvSpPr>
            <a:spLocks noGrp="1" noChangeArrowheads="1"/>
          </p:cNvSpPr>
          <p:nvPr>
            <p:ph type="body" sz="half" idx="1"/>
          </p:nvPr>
        </p:nvSpPr>
        <p:spPr>
          <a:xfrm>
            <a:off x="0" y="642938"/>
            <a:ext cx="9144000" cy="6215062"/>
          </a:xfrm>
        </p:spPr>
        <p:txBody>
          <a:bodyPr>
            <a:normAutofit/>
          </a:bodyPr>
          <a:lstStyle/>
          <a:p>
            <a:pPr lvl="0"/>
            <a:r>
              <a:rPr lang="lv-LV" sz="3200" dirty="0" smtClean="0"/>
              <a:t>Viss, ko Dievs mums ir devis, ir DĀVANA!  </a:t>
            </a:r>
            <a:endParaRPr lang="en-US" sz="3200" dirty="0" smtClean="0"/>
          </a:p>
          <a:p>
            <a:pPr>
              <a:buNone/>
            </a:pPr>
            <a:r>
              <a:rPr lang="lv-LV" sz="3200" dirty="0" smtClean="0"/>
              <a:t>Ne mēs esam pelnījuši, ne arī mums pienākas                                                tas, kas mums ir.  </a:t>
            </a:r>
          </a:p>
          <a:p>
            <a:pPr>
              <a:buNone/>
            </a:pPr>
            <a:r>
              <a:rPr lang="lv-LV" sz="3200" dirty="0" smtClean="0"/>
              <a:t>Tas viss ir Dieva dāvana. </a:t>
            </a:r>
            <a:endParaRPr lang="en-US" sz="3200" dirty="0" smtClean="0"/>
          </a:p>
          <a:p>
            <a:pPr>
              <a:buNone/>
            </a:pPr>
            <a:r>
              <a:rPr lang="lv-LV" sz="3200" dirty="0" smtClean="0"/>
              <a:t> </a:t>
            </a:r>
            <a:endParaRPr lang="en-US" sz="3200" dirty="0" smtClean="0"/>
          </a:p>
          <a:p>
            <a:pPr lvl="0"/>
            <a:r>
              <a:rPr lang="lv-LV" sz="3200" dirty="0" smtClean="0"/>
              <a:t>Dievs mums uzticas un ļauj mums pārvaldīt to, ko Viņš mums dod. Tā arī ir DĀVANA!  </a:t>
            </a:r>
            <a:endParaRPr lang="en-US" sz="3200" dirty="0" smtClean="0"/>
          </a:p>
          <a:p>
            <a:pPr>
              <a:buNone/>
            </a:pPr>
            <a:r>
              <a:rPr lang="lv-LV" sz="3200" dirty="0" smtClean="0"/>
              <a:t>Mums ir atbildība par to, kas mums uzticēts, nevis tiesības, kas mums pienākas.  Dievs mums ir devis visu, un par to mums jārūpējas Viņa vārdā!  </a:t>
            </a:r>
          </a:p>
        </p:txBody>
      </p:sp>
      <p:sp>
        <p:nvSpPr>
          <p:cNvPr id="1026" name="AutoShape 2" descr="The Creation of Adam - Wikipedia"/>
          <p:cNvSpPr>
            <a:spLocks noChangeAspect="1" noChangeArrowheads="1"/>
          </p:cNvSpPr>
          <p:nvPr/>
        </p:nvSpPr>
        <p:spPr bwMode="auto">
          <a:xfrm>
            <a:off x="155575" y="-693738"/>
            <a:ext cx="3181350" cy="1447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The Creation of Adam - Wikipedia"/>
          <p:cNvSpPr>
            <a:spLocks noChangeAspect="1" noChangeArrowheads="1"/>
          </p:cNvSpPr>
          <p:nvPr/>
        </p:nvSpPr>
        <p:spPr bwMode="auto">
          <a:xfrm>
            <a:off x="155575" y="-693738"/>
            <a:ext cx="3181350" cy="1447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 name="Picture 6" descr="gift.png"/>
          <p:cNvPicPr>
            <a:picLocks noChangeAspect="1"/>
          </p:cNvPicPr>
          <p:nvPr/>
        </p:nvPicPr>
        <p:blipFill>
          <a:blip r:embed="rId2" cstate="print"/>
          <a:stretch>
            <a:fillRect/>
          </a:stretch>
        </p:blipFill>
        <p:spPr>
          <a:xfrm>
            <a:off x="5076056" y="1844824"/>
            <a:ext cx="2408755" cy="165618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46083">
                                            <p:txEl>
                                              <p:pRg st="0" end="0"/>
                                            </p:txEl>
                                          </p:spTgt>
                                        </p:tgtEl>
                                        <p:attrNameLst>
                                          <p:attrName>style.visibility</p:attrName>
                                        </p:attrNameLst>
                                      </p:cBhvr>
                                      <p:to>
                                        <p:strVal val="visible"/>
                                      </p:to>
                                    </p:set>
                                    <p:animEffect transition="in" filter="dissolve">
                                      <p:cBhvr>
                                        <p:cTn id="16" dur="500"/>
                                        <p:tgtEl>
                                          <p:spTgt spid="46083">
                                            <p:txEl>
                                              <p:pRg st="0" end="0"/>
                                            </p:txEl>
                                          </p:spTgt>
                                        </p:tgtEl>
                                      </p:cBhvr>
                                    </p:animEffect>
                                  </p:childTnLst>
                                </p:cTn>
                              </p:par>
                            </p:childTnLst>
                          </p:cTn>
                        </p:par>
                        <p:par>
                          <p:cTn id="17" fill="hold">
                            <p:stCondLst>
                              <p:cond delay="3000"/>
                            </p:stCondLst>
                            <p:childTnLst>
                              <p:par>
                                <p:cTn id="18" presetID="9" presetClass="entr" presetSubtype="0" fill="hold" grpId="0" nodeType="afterEffect">
                                  <p:stCondLst>
                                    <p:cond delay="0"/>
                                  </p:stCondLst>
                                  <p:childTnLst>
                                    <p:set>
                                      <p:cBhvr>
                                        <p:cTn id="19" dur="1" fill="hold">
                                          <p:stCondLst>
                                            <p:cond delay="0"/>
                                          </p:stCondLst>
                                        </p:cTn>
                                        <p:tgtEl>
                                          <p:spTgt spid="46083">
                                            <p:txEl>
                                              <p:pRg st="1" end="1"/>
                                            </p:txEl>
                                          </p:spTgt>
                                        </p:tgtEl>
                                        <p:attrNameLst>
                                          <p:attrName>style.visibility</p:attrName>
                                        </p:attrNameLst>
                                      </p:cBhvr>
                                      <p:to>
                                        <p:strVal val="visible"/>
                                      </p:to>
                                    </p:set>
                                    <p:animEffect transition="in" filter="dissolve">
                                      <p:cBhvr>
                                        <p:cTn id="20" dur="500"/>
                                        <p:tgtEl>
                                          <p:spTgt spid="46083">
                                            <p:txEl>
                                              <p:pRg st="1" end="1"/>
                                            </p:txEl>
                                          </p:spTgt>
                                        </p:tgtEl>
                                      </p:cBhvr>
                                    </p:animEffect>
                                  </p:childTnLst>
                                </p:cTn>
                              </p:par>
                            </p:childTnLst>
                          </p:cTn>
                        </p:par>
                        <p:par>
                          <p:cTn id="21" fill="hold">
                            <p:stCondLst>
                              <p:cond delay="3500"/>
                            </p:stCondLst>
                            <p:childTnLst>
                              <p:par>
                                <p:cTn id="22" presetID="9" presetClass="entr" presetSubtype="0" fill="hold" grpId="0" nodeType="afterEffect">
                                  <p:stCondLst>
                                    <p:cond delay="0"/>
                                  </p:stCondLst>
                                  <p:childTnLst>
                                    <p:set>
                                      <p:cBhvr>
                                        <p:cTn id="23" dur="1" fill="hold">
                                          <p:stCondLst>
                                            <p:cond delay="0"/>
                                          </p:stCondLst>
                                        </p:cTn>
                                        <p:tgtEl>
                                          <p:spTgt spid="46083">
                                            <p:txEl>
                                              <p:pRg st="2" end="2"/>
                                            </p:txEl>
                                          </p:spTgt>
                                        </p:tgtEl>
                                        <p:attrNameLst>
                                          <p:attrName>style.visibility</p:attrName>
                                        </p:attrNameLst>
                                      </p:cBhvr>
                                      <p:to>
                                        <p:strVal val="visible"/>
                                      </p:to>
                                    </p:set>
                                    <p:animEffect transition="in" filter="dissolve">
                                      <p:cBhvr>
                                        <p:cTn id="24" dur="500"/>
                                        <p:tgtEl>
                                          <p:spTgt spid="46083">
                                            <p:txEl>
                                              <p:pRg st="2" end="2"/>
                                            </p:txEl>
                                          </p:spTgt>
                                        </p:tgtEl>
                                      </p:cBhvr>
                                    </p:animEffect>
                                  </p:childTnLst>
                                </p:cTn>
                              </p:par>
                            </p:childTnLst>
                          </p:cTn>
                        </p:par>
                        <p:par>
                          <p:cTn id="25" fill="hold">
                            <p:stCondLst>
                              <p:cond delay="4000"/>
                            </p:stCondLst>
                            <p:childTnLst>
                              <p:par>
                                <p:cTn id="26" presetID="9" presetClass="entr" presetSubtype="0" fill="hold" grpId="0" nodeType="afterEffect">
                                  <p:stCondLst>
                                    <p:cond delay="0"/>
                                  </p:stCondLst>
                                  <p:childTnLst>
                                    <p:set>
                                      <p:cBhvr>
                                        <p:cTn id="27" dur="1" fill="hold">
                                          <p:stCondLst>
                                            <p:cond delay="0"/>
                                          </p:stCondLst>
                                        </p:cTn>
                                        <p:tgtEl>
                                          <p:spTgt spid="46083">
                                            <p:txEl>
                                              <p:pRg st="3" end="3"/>
                                            </p:txEl>
                                          </p:spTgt>
                                        </p:tgtEl>
                                        <p:attrNameLst>
                                          <p:attrName>style.visibility</p:attrName>
                                        </p:attrNameLst>
                                      </p:cBhvr>
                                      <p:to>
                                        <p:strVal val="visible"/>
                                      </p:to>
                                    </p:set>
                                    <p:animEffect transition="in" filter="dissolve">
                                      <p:cBhvr>
                                        <p:cTn id="28" dur="500"/>
                                        <p:tgtEl>
                                          <p:spTgt spid="46083">
                                            <p:txEl>
                                              <p:pRg st="3" end="3"/>
                                            </p:txEl>
                                          </p:spTgt>
                                        </p:tgtEl>
                                      </p:cBhvr>
                                    </p:animEffect>
                                  </p:childTnLst>
                                </p:cTn>
                              </p:par>
                            </p:childTnLst>
                          </p:cTn>
                        </p:par>
                        <p:par>
                          <p:cTn id="29" fill="hold">
                            <p:stCondLst>
                              <p:cond delay="4500"/>
                            </p:stCondLst>
                            <p:childTnLst>
                              <p:par>
                                <p:cTn id="30" presetID="9" presetClass="entr" presetSubtype="0" fill="hold" grpId="0" nodeType="afterEffect">
                                  <p:stCondLst>
                                    <p:cond delay="0"/>
                                  </p:stCondLst>
                                  <p:childTnLst>
                                    <p:set>
                                      <p:cBhvr>
                                        <p:cTn id="31" dur="1" fill="hold">
                                          <p:stCondLst>
                                            <p:cond delay="0"/>
                                          </p:stCondLst>
                                        </p:cTn>
                                        <p:tgtEl>
                                          <p:spTgt spid="46083">
                                            <p:txEl>
                                              <p:pRg st="4" end="4"/>
                                            </p:txEl>
                                          </p:spTgt>
                                        </p:tgtEl>
                                        <p:attrNameLst>
                                          <p:attrName>style.visibility</p:attrName>
                                        </p:attrNameLst>
                                      </p:cBhvr>
                                      <p:to>
                                        <p:strVal val="visible"/>
                                      </p:to>
                                    </p:set>
                                    <p:animEffect transition="in" filter="dissolve">
                                      <p:cBhvr>
                                        <p:cTn id="32" dur="500"/>
                                        <p:tgtEl>
                                          <p:spTgt spid="46083">
                                            <p:txEl>
                                              <p:pRg st="4" end="4"/>
                                            </p:txEl>
                                          </p:spTgt>
                                        </p:tgtEl>
                                      </p:cBhvr>
                                    </p:animEffect>
                                  </p:childTnLst>
                                </p:cTn>
                              </p:par>
                            </p:childTnLst>
                          </p:cTn>
                        </p:par>
                        <p:par>
                          <p:cTn id="33" fill="hold">
                            <p:stCondLst>
                              <p:cond delay="5000"/>
                            </p:stCondLst>
                            <p:childTnLst>
                              <p:par>
                                <p:cTn id="34" presetID="9" presetClass="entr" presetSubtype="0" fill="hold" grpId="0" nodeType="afterEffect">
                                  <p:stCondLst>
                                    <p:cond delay="0"/>
                                  </p:stCondLst>
                                  <p:childTnLst>
                                    <p:set>
                                      <p:cBhvr>
                                        <p:cTn id="35" dur="1" fill="hold">
                                          <p:stCondLst>
                                            <p:cond delay="0"/>
                                          </p:stCondLst>
                                        </p:cTn>
                                        <p:tgtEl>
                                          <p:spTgt spid="46083">
                                            <p:txEl>
                                              <p:pRg st="5" end="5"/>
                                            </p:txEl>
                                          </p:spTgt>
                                        </p:tgtEl>
                                        <p:attrNameLst>
                                          <p:attrName>style.visibility</p:attrName>
                                        </p:attrNameLst>
                                      </p:cBhvr>
                                      <p:to>
                                        <p:strVal val="visible"/>
                                      </p:to>
                                    </p:set>
                                    <p:animEffect transition="in" filter="dissolve">
                                      <p:cBhvr>
                                        <p:cTn id="36" dur="500"/>
                                        <p:tgtEl>
                                          <p:spTgt spid="460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21</a:t>
            </a:fld>
            <a:endParaRPr lang="en-US"/>
          </a:p>
        </p:txBody>
      </p:sp>
      <p:sp>
        <p:nvSpPr>
          <p:cNvPr id="60418" name="Rectangle 2"/>
          <p:cNvSpPr>
            <a:spLocks noGrp="1" noChangeArrowheads="1"/>
          </p:cNvSpPr>
          <p:nvPr>
            <p:ph type="title"/>
          </p:nvPr>
        </p:nvSpPr>
        <p:spPr>
          <a:xfrm>
            <a:off x="0" y="115888"/>
            <a:ext cx="9144000" cy="404812"/>
          </a:xfrm>
        </p:spPr>
        <p:txBody>
          <a:bodyPr/>
          <a:lstStyle/>
          <a:p>
            <a:pPr marL="762000" indent="-762000" eaLnBrk="1" hangingPunct="1">
              <a:defRPr/>
            </a:pPr>
            <a:r>
              <a:rPr lang="lv-LV" sz="4800" b="1" dirty="0" smtClean="0"/>
              <a:t>Baušļa pamudinājums</a:t>
            </a:r>
            <a:endParaRPr lang="en-US" sz="4800" b="1" dirty="0">
              <a:solidFill>
                <a:schemeClr val="tx1"/>
              </a:solidFill>
            </a:endParaRPr>
          </a:p>
        </p:txBody>
      </p:sp>
      <p:sp>
        <p:nvSpPr>
          <p:cNvPr id="60419" name="Rectangle 3"/>
          <p:cNvSpPr>
            <a:spLocks noGrp="1" noChangeArrowheads="1"/>
          </p:cNvSpPr>
          <p:nvPr>
            <p:ph type="body" sz="half" idx="1"/>
          </p:nvPr>
        </p:nvSpPr>
        <p:spPr>
          <a:xfrm>
            <a:off x="0" y="836712"/>
            <a:ext cx="9144000" cy="1201886"/>
          </a:xfrm>
        </p:spPr>
        <p:txBody>
          <a:bodyPr/>
          <a:lstStyle/>
          <a:p>
            <a:pPr marL="250825" indent="-250825" eaLnBrk="1" hangingPunct="1">
              <a:lnSpc>
                <a:spcPct val="80000"/>
              </a:lnSpc>
            </a:pPr>
            <a:r>
              <a:rPr lang="lv-LV" sz="2800" dirty="0" smtClean="0"/>
              <a:t>Ar </a:t>
            </a:r>
            <a:r>
              <a:rPr lang="lv-LV" sz="2800" dirty="0"/>
              <a:t>savu </a:t>
            </a:r>
            <a:r>
              <a:rPr lang="lv-LV" sz="2800" b="1" dirty="0"/>
              <a:t>mantu</a:t>
            </a:r>
            <a:r>
              <a:rPr lang="lv-LV" sz="2800" dirty="0"/>
              <a:t> mums būs </a:t>
            </a:r>
            <a:r>
              <a:rPr lang="lv-LV" sz="2800" b="1" dirty="0"/>
              <a:t>kalpot savam tuvākajam</a:t>
            </a:r>
          </a:p>
          <a:p>
            <a:pPr marL="250825" indent="-250825" eaLnBrk="1" hangingPunct="1">
              <a:lnSpc>
                <a:spcPct val="80000"/>
              </a:lnSpc>
            </a:pPr>
            <a:r>
              <a:rPr lang="lv-LV" dirty="0"/>
              <a:t>Dievs dod </a:t>
            </a:r>
            <a:r>
              <a:rPr lang="lv-LV" dirty="0" smtClean="0"/>
              <a:t>laicīgos labumus, ne tikai lai tie kalpotu mums pašiem, bet lai mēs ar šiem labumiem </a:t>
            </a:r>
            <a:r>
              <a:rPr lang="lv-LV" b="1" dirty="0" smtClean="0"/>
              <a:t>darītu labu saviem tuvākajiem</a:t>
            </a:r>
            <a:r>
              <a:rPr lang="lv-LV" dirty="0" smtClean="0"/>
              <a:t>.</a:t>
            </a:r>
          </a:p>
          <a:p>
            <a:pPr marL="250825" indent="-250825" eaLnBrk="1" hangingPunct="1">
              <a:lnSpc>
                <a:spcPct val="80000"/>
              </a:lnSpc>
            </a:pPr>
            <a:endParaRPr lang="lv-LV" sz="2000" dirty="0"/>
          </a:p>
        </p:txBody>
      </p:sp>
      <p:pic>
        <p:nvPicPr>
          <p:cNvPr id="15370" name="Picture 10" descr="23e96788e84e6f1cd1f332ccd4f3cc90"/>
          <p:cNvPicPr>
            <a:picLocks noChangeAspect="1" noChangeArrowheads="1"/>
          </p:cNvPicPr>
          <p:nvPr/>
        </p:nvPicPr>
        <p:blipFill>
          <a:blip r:embed="rId3" cstate="print"/>
          <a:srcRect/>
          <a:stretch>
            <a:fillRect/>
          </a:stretch>
        </p:blipFill>
        <p:spPr bwMode="auto">
          <a:xfrm>
            <a:off x="1259632" y="2636912"/>
            <a:ext cx="6408712" cy="41367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dissolve">
                                      <p:cBhvr>
                                        <p:cTn id="12" dur="500"/>
                                        <p:tgtEl>
                                          <p:spTgt spid="60419">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60419">
                                            <p:txEl>
                                              <p:pRg st="1" end="1"/>
                                            </p:txEl>
                                          </p:spTgt>
                                        </p:tgtEl>
                                        <p:attrNameLst>
                                          <p:attrName>style.visibility</p:attrName>
                                        </p:attrNameLst>
                                      </p:cBhvr>
                                      <p:to>
                                        <p:strVal val="visible"/>
                                      </p:to>
                                    </p:set>
                                    <p:animEffect transition="in" filter="dissolve">
                                      <p:cBhvr>
                                        <p:cTn id="16" dur="500"/>
                                        <p:tgtEl>
                                          <p:spTgt spid="60419">
                                            <p:txEl>
                                              <p:pRg st="1" end="1"/>
                                            </p:txEl>
                                          </p:spTgt>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5370"/>
                                        </p:tgtEl>
                                        <p:attrNameLst>
                                          <p:attrName>style.visibility</p:attrName>
                                        </p:attrNameLst>
                                      </p:cBhvr>
                                      <p:to>
                                        <p:strVal val="visible"/>
                                      </p:to>
                                    </p:set>
                                    <p:animEffect transition="in" filter="fade">
                                      <p:cBhvr>
                                        <p:cTn id="20" dur="2000"/>
                                        <p:tgtEl>
                                          <p:spTgt spid="15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2696"/>
            <a:ext cx="9144000" cy="1081088"/>
          </a:xfrm>
        </p:spPr>
        <p:txBody>
          <a:bodyPr/>
          <a:lstStyle/>
          <a:p>
            <a:pPr marL="0" indent="0" algn="just">
              <a:lnSpc>
                <a:spcPct val="80000"/>
              </a:lnSpc>
              <a:spcBef>
                <a:spcPct val="0"/>
              </a:spcBef>
              <a:buFontTx/>
              <a:buNone/>
            </a:pPr>
            <a:r>
              <a:rPr lang="lv-LV" sz="2800" i="1" dirty="0" smtClean="0"/>
              <a:t>41 Un Jēzus, sēdēdams iepretim ziedojumu traukam, vēroja, kā ļaudis met naudu traukā. Daudzi bagātie meta daudz. 42 Bet nāca nabadzīga atraitne un iemeta divas artavas – tas ir viens kvadrants</a:t>
            </a:r>
            <a:r>
              <a:rPr lang="lv-LV" sz="2800" i="1" dirty="0" smtClean="0"/>
              <a:t>. 43 Un, pieaicinājis savus mācekļus, viņš tiem sacīja: "Patiesi es jums saku: šī nabadzīgā atraitne ir ziedojusi vairāk nekā visi pārējie, kas meta ziedojumu traukā. </a:t>
            </a:r>
            <a:r>
              <a:rPr lang="lv-LV" sz="2800" i="1" dirty="0" smtClean="0"/>
              <a:t>(Mk.12:41-43)</a:t>
            </a:r>
            <a:endParaRPr lang="lv-LV" sz="2800" i="1" dirty="0" smtClean="0"/>
          </a:p>
        </p:txBody>
      </p:sp>
      <p:sp>
        <p:nvSpPr>
          <p:cNvPr id="5123" name="Slide Number Placeholder 3"/>
          <p:cNvSpPr>
            <a:spLocks noGrp="1"/>
          </p:cNvSpPr>
          <p:nvPr>
            <p:ph type="sldNum" sz="quarter" idx="12"/>
          </p:nvPr>
        </p:nvSpPr>
        <p:spPr>
          <a:noFill/>
        </p:spPr>
        <p:txBody>
          <a:bodyPr/>
          <a:lstStyle/>
          <a:p>
            <a:fld id="{F39F18D0-C682-4074-BEC8-25C4B0F9C29E}" type="slidenum">
              <a:rPr lang="lv-LV" smtClean="0"/>
              <a:pPr/>
              <a:t>22</a:t>
            </a:fld>
            <a:endParaRPr lang="lv-LV" smtClean="0"/>
          </a:p>
        </p:txBody>
      </p:sp>
      <p:pic>
        <p:nvPicPr>
          <p:cNvPr id="6" name="Picture 5"/>
          <p:cNvPicPr>
            <a:picLocks noChangeAspect="1" noChangeArrowheads="1"/>
          </p:cNvPicPr>
          <p:nvPr/>
        </p:nvPicPr>
        <p:blipFill>
          <a:blip r:embed="rId2" cstate="print"/>
          <a:srcRect t="15176"/>
          <a:stretch>
            <a:fillRect/>
          </a:stretch>
        </p:blipFill>
        <p:spPr bwMode="auto">
          <a:xfrm>
            <a:off x="5436096" y="3068960"/>
            <a:ext cx="3692694" cy="3789040"/>
          </a:xfrm>
          <a:prstGeom prst="rect">
            <a:avLst/>
          </a:prstGeom>
          <a:ln>
            <a:noFill/>
          </a:ln>
          <a:effectLst>
            <a:softEdge rad="112500"/>
          </a:effectLst>
        </p:spPr>
      </p:pic>
      <p:sp>
        <p:nvSpPr>
          <p:cNvPr id="7" name="Rectangle 2"/>
          <p:cNvSpPr>
            <a:spLocks noGrp="1" noChangeArrowheads="1"/>
          </p:cNvSpPr>
          <p:nvPr>
            <p:ph type="title"/>
          </p:nvPr>
        </p:nvSpPr>
        <p:spPr>
          <a:xfrm>
            <a:off x="0" y="0"/>
            <a:ext cx="8913813" cy="706438"/>
          </a:xfrm>
        </p:spPr>
        <p:txBody>
          <a:bodyPr>
            <a:noAutofit/>
          </a:bodyPr>
          <a:lstStyle/>
          <a:p>
            <a:r>
              <a:rPr lang="lv-LV" sz="5400" b="1" dirty="0" smtClean="0"/>
              <a:t>Ziedot</a:t>
            </a:r>
            <a:endParaRPr lang="en-US" sz="5400" b="1" dirty="0"/>
          </a:p>
        </p:txBody>
      </p:sp>
      <p:sp>
        <p:nvSpPr>
          <p:cNvPr id="8" name="Rounded Rectangle 7"/>
          <p:cNvSpPr/>
          <p:nvPr/>
        </p:nvSpPr>
        <p:spPr>
          <a:xfrm>
            <a:off x="683568" y="3284984"/>
            <a:ext cx="3816424" cy="100811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Atraitne ziedoja pilnā uzticībā</a:t>
            </a:r>
            <a:endParaRPr lang="en-US" sz="3600" b="1" dirty="0" smtClean="0">
              <a:solidFill>
                <a:srgbClr val="002060"/>
              </a:solidFill>
            </a:endParaRPr>
          </a:p>
        </p:txBody>
      </p:sp>
      <p:sp>
        <p:nvSpPr>
          <p:cNvPr id="9" name="Rounded Rectangle 8"/>
          <p:cNvSpPr/>
          <p:nvPr/>
        </p:nvSpPr>
        <p:spPr>
          <a:xfrm>
            <a:off x="755576" y="4509120"/>
            <a:ext cx="3816424" cy="100811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Ziedoja Dieva darbam</a:t>
            </a:r>
            <a:endParaRPr lang="en-US" sz="3600" b="1" dirty="0" smtClean="0">
              <a:solidFill>
                <a:srgbClr val="002060"/>
              </a:solidFill>
            </a:endParaRPr>
          </a:p>
        </p:txBody>
      </p:sp>
      <p:sp>
        <p:nvSpPr>
          <p:cNvPr id="10" name="Rounded Rectangle 9"/>
          <p:cNvSpPr/>
          <p:nvPr/>
        </p:nvSpPr>
        <p:spPr>
          <a:xfrm>
            <a:off x="827584" y="5733256"/>
            <a:ext cx="3816424" cy="100811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Lai daudzi var Kristu iepazīt</a:t>
            </a:r>
            <a:endParaRPr lang="en-US" sz="3600" b="1" dirty="0" smtClean="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7" grpId="0"/>
      <p:bldP spid="8" grpId="0" animBg="1"/>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6"/>
          <p:cNvSpPr>
            <a:spLocks noGrp="1"/>
          </p:cNvSpPr>
          <p:nvPr>
            <p:ph type="sldNum" sz="quarter" idx="12"/>
          </p:nvPr>
        </p:nvSpPr>
        <p:spPr>
          <a:noFill/>
        </p:spPr>
        <p:txBody>
          <a:bodyPr/>
          <a:lstStyle/>
          <a:p>
            <a:fld id="{1139BAA8-F5F5-434D-9EE2-056460BC3717}" type="slidenum">
              <a:rPr lang="en-US" smtClean="0"/>
              <a:pPr/>
              <a:t>23</a:t>
            </a:fld>
            <a:endParaRPr lang="en-US"/>
          </a:p>
        </p:txBody>
      </p:sp>
      <p:sp>
        <p:nvSpPr>
          <p:cNvPr id="60418" name="Rectangle 2"/>
          <p:cNvSpPr>
            <a:spLocks noGrp="1" noChangeArrowheads="1"/>
          </p:cNvSpPr>
          <p:nvPr>
            <p:ph type="title"/>
          </p:nvPr>
        </p:nvSpPr>
        <p:spPr>
          <a:xfrm>
            <a:off x="0" y="115888"/>
            <a:ext cx="8675688" cy="404812"/>
          </a:xfrm>
        </p:spPr>
        <p:txBody>
          <a:bodyPr/>
          <a:lstStyle/>
          <a:p>
            <a:pPr marL="762000" indent="-762000" eaLnBrk="1" hangingPunct="1">
              <a:defRPr/>
            </a:pPr>
            <a:r>
              <a:rPr lang="lv-LV" sz="4800" b="1" dirty="0">
                <a:solidFill>
                  <a:schemeClr val="tx1"/>
                </a:solidFill>
              </a:rPr>
              <a:t>7. bauslis</a:t>
            </a:r>
            <a:endParaRPr lang="en-US" sz="4800" b="1" dirty="0">
              <a:solidFill>
                <a:schemeClr val="tx1"/>
              </a:solidFill>
            </a:endParaRPr>
          </a:p>
        </p:txBody>
      </p:sp>
      <p:sp>
        <p:nvSpPr>
          <p:cNvPr id="60419" name="Rectangle 3"/>
          <p:cNvSpPr>
            <a:spLocks noGrp="1" noChangeArrowheads="1"/>
          </p:cNvSpPr>
          <p:nvPr>
            <p:ph type="body" sz="half" idx="1"/>
          </p:nvPr>
        </p:nvSpPr>
        <p:spPr>
          <a:xfrm>
            <a:off x="0" y="476672"/>
            <a:ext cx="9144000" cy="3379788"/>
          </a:xfrm>
        </p:spPr>
        <p:txBody>
          <a:bodyPr/>
          <a:lstStyle/>
          <a:p>
            <a:pPr marL="533400" indent="-533400" eaLnBrk="1" hangingPunct="1">
              <a:lnSpc>
                <a:spcPct val="80000"/>
              </a:lnSpc>
              <a:buFontTx/>
              <a:buNone/>
              <a:defRPr/>
            </a:pPr>
            <a:r>
              <a:rPr lang="lv-LV" sz="3600" b="1" dirty="0">
                <a:solidFill>
                  <a:srgbClr val="FF0000"/>
                </a:solidFill>
              </a:rPr>
              <a:t>Tev nebūs zagt. </a:t>
            </a:r>
          </a:p>
          <a:p>
            <a:pPr marL="533400" indent="-533400" eaLnBrk="1" hangingPunct="1">
              <a:lnSpc>
                <a:spcPct val="80000"/>
              </a:lnSpc>
              <a:buFontTx/>
              <a:buNone/>
              <a:defRPr/>
            </a:pPr>
            <a:r>
              <a:rPr lang="lv-LV" b="1" dirty="0">
                <a:solidFill>
                  <a:srgbClr val="FF0000"/>
                </a:solidFill>
              </a:rPr>
              <a:t>(Tev būs vairot sava tuvākā mantu)</a:t>
            </a:r>
          </a:p>
          <a:p>
            <a:pPr marL="533400" indent="-533400" eaLnBrk="1" hangingPunct="1">
              <a:lnSpc>
                <a:spcPct val="80000"/>
              </a:lnSpc>
              <a:buFontTx/>
              <a:buNone/>
              <a:defRPr/>
            </a:pPr>
            <a:endParaRPr lang="lv-LV" sz="1000" b="1" dirty="0">
              <a:solidFill>
                <a:srgbClr val="FF0000"/>
              </a:solidFill>
            </a:endParaRPr>
          </a:p>
          <a:p>
            <a:pPr marL="0" indent="0">
              <a:lnSpc>
                <a:spcPct val="80000"/>
              </a:lnSpc>
              <a:buFont typeface="Wingdings" pitchFamily="2" charset="2"/>
              <a:buNone/>
              <a:defRPr/>
            </a:pPr>
            <a:r>
              <a:rPr lang="lv-LV" sz="2800" b="1" i="1" dirty="0">
                <a:solidFill>
                  <a:schemeClr val="accent1">
                    <a:lumMod val="50000"/>
                  </a:schemeClr>
                </a:solidFill>
              </a:rPr>
              <a:t>Ko tas nozīmē?</a:t>
            </a:r>
            <a:endParaRPr lang="lv-LV" sz="2800" b="1" dirty="0">
              <a:solidFill>
                <a:schemeClr val="accent1">
                  <a:lumMod val="50000"/>
                </a:schemeClr>
              </a:solidFill>
            </a:endParaRPr>
          </a:p>
          <a:p>
            <a:pPr marL="0" indent="0" eaLnBrk="1" hangingPunct="1">
              <a:lnSpc>
                <a:spcPct val="80000"/>
              </a:lnSpc>
              <a:buFontTx/>
              <a:buNone/>
              <a:defRPr/>
            </a:pPr>
            <a:r>
              <a:rPr lang="lv-LV" sz="2800" b="1" dirty="0"/>
              <a:t>Mums būs Dievu bīties un mīlēt, ka sava tuvākā naudu vai mantu neņemam, nedz ar viltotu preci vai netaisnu rīcību iegūstam, bet viņa mantu un iztiku viņam palīdzam vairot un sargāt.</a:t>
            </a:r>
          </a:p>
          <a:p>
            <a:pPr marL="533400" indent="-533400" eaLnBrk="1" hangingPunct="1">
              <a:lnSpc>
                <a:spcPct val="80000"/>
              </a:lnSpc>
              <a:buFontTx/>
              <a:buNone/>
              <a:defRPr/>
            </a:pPr>
            <a:endParaRPr lang="lv-LV" sz="1000" b="1" dirty="0">
              <a:solidFill>
                <a:srgbClr val="F8F204"/>
              </a:solidFill>
            </a:endParaRPr>
          </a:p>
        </p:txBody>
      </p:sp>
      <p:sp>
        <p:nvSpPr>
          <p:cNvPr id="30728" name="AutoShape 10" descr="9k="/>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lv-LV"/>
          </a:p>
        </p:txBody>
      </p:sp>
      <p:sp>
        <p:nvSpPr>
          <p:cNvPr id="30729" name="AutoShape 12" descr="9k="/>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lv-LV"/>
          </a:p>
        </p:txBody>
      </p:sp>
      <p:pic>
        <p:nvPicPr>
          <p:cNvPr id="21506" name="Picture 2" descr="157,269 Stealing Images, Stock Photos &amp; Vectors | Shutterstock"/>
          <p:cNvPicPr>
            <a:picLocks noChangeAspect="1" noChangeArrowheads="1"/>
          </p:cNvPicPr>
          <p:nvPr/>
        </p:nvPicPr>
        <p:blipFill>
          <a:blip r:embed="rId3" cstate="print"/>
          <a:srcRect b="8201"/>
          <a:stretch>
            <a:fillRect/>
          </a:stretch>
        </p:blipFill>
        <p:spPr bwMode="auto">
          <a:xfrm>
            <a:off x="0" y="3488471"/>
            <a:ext cx="9144000" cy="3369529"/>
          </a:xfrm>
          <a:prstGeom prst="rect">
            <a:avLst/>
          </a:prstGeom>
          <a:noFill/>
        </p:spPr>
      </p:pic>
      <p:pic>
        <p:nvPicPr>
          <p:cNvPr id="21507" name="Picture 3" descr="D:\Downloads\thief.png"/>
          <p:cNvPicPr>
            <a:picLocks noChangeAspect="1" noChangeArrowheads="1"/>
          </p:cNvPicPr>
          <p:nvPr/>
        </p:nvPicPr>
        <p:blipFill>
          <a:blip r:embed="rId4" cstate="print"/>
          <a:srcRect/>
          <a:stretch>
            <a:fillRect/>
          </a:stretch>
        </p:blipFill>
        <p:spPr bwMode="auto">
          <a:xfrm>
            <a:off x="7452320" y="260648"/>
            <a:ext cx="1556791" cy="155679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7"/>
                                        </p:tgtEl>
                                        <p:attrNameLst>
                                          <p:attrName>style.visibility</p:attrName>
                                        </p:attrNameLst>
                                      </p:cBhvr>
                                      <p:to>
                                        <p:strVal val="visible"/>
                                      </p:to>
                                    </p:set>
                                    <p:animEffect transition="in" filter="fade">
                                      <p:cBhvr>
                                        <p:cTn id="11" dur="2000"/>
                                        <p:tgtEl>
                                          <p:spTgt spid="21507"/>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60419">
                                            <p:txEl>
                                              <p:pRg st="0" end="0"/>
                                            </p:txEl>
                                          </p:spTgt>
                                        </p:tgtEl>
                                        <p:attrNameLst>
                                          <p:attrName>style.visibility</p:attrName>
                                        </p:attrNameLst>
                                      </p:cBhvr>
                                      <p:to>
                                        <p:strVal val="visible"/>
                                      </p:to>
                                    </p:set>
                                    <p:animEffect transition="in" filter="dissolve">
                                      <p:cBhvr>
                                        <p:cTn id="15" dur="500"/>
                                        <p:tgtEl>
                                          <p:spTgt spid="6041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1506"/>
                                        </p:tgtEl>
                                        <p:attrNameLst>
                                          <p:attrName>style.visibility</p:attrName>
                                        </p:attrNameLst>
                                      </p:cBhvr>
                                      <p:to>
                                        <p:strVal val="visible"/>
                                      </p:to>
                                    </p:set>
                                    <p:animEffect transition="in" filter="fade">
                                      <p:cBhvr>
                                        <p:cTn id="18" dur="2000"/>
                                        <p:tgtEl>
                                          <p:spTgt spid="21506"/>
                                        </p:tgtEl>
                                      </p:cBhvr>
                                    </p:animEffect>
                                  </p:childTnLst>
                                </p:cTn>
                              </p:par>
                            </p:childTnLst>
                          </p:cTn>
                        </p:par>
                        <p:par>
                          <p:cTn id="19" fill="hold">
                            <p:stCondLst>
                              <p:cond delay="4000"/>
                            </p:stCondLst>
                            <p:childTnLst>
                              <p:par>
                                <p:cTn id="20" presetID="9" presetClass="entr" presetSubtype="0" fill="hold" grpId="0" nodeType="afterEffect">
                                  <p:stCondLst>
                                    <p:cond delay="0"/>
                                  </p:stCondLst>
                                  <p:childTnLst>
                                    <p:set>
                                      <p:cBhvr>
                                        <p:cTn id="21" dur="1" fill="hold">
                                          <p:stCondLst>
                                            <p:cond delay="0"/>
                                          </p:stCondLst>
                                        </p:cTn>
                                        <p:tgtEl>
                                          <p:spTgt spid="60419">
                                            <p:txEl>
                                              <p:pRg st="1" end="1"/>
                                            </p:txEl>
                                          </p:spTgt>
                                        </p:tgtEl>
                                        <p:attrNameLst>
                                          <p:attrName>style.visibility</p:attrName>
                                        </p:attrNameLst>
                                      </p:cBhvr>
                                      <p:to>
                                        <p:strVal val="visible"/>
                                      </p:to>
                                    </p:set>
                                    <p:animEffect transition="in" filter="dissolve">
                                      <p:cBhvr>
                                        <p:cTn id="22" dur="500"/>
                                        <p:tgtEl>
                                          <p:spTgt spid="60419">
                                            <p:txEl>
                                              <p:pRg st="1" end="1"/>
                                            </p:txEl>
                                          </p:spTgt>
                                        </p:tgtEl>
                                      </p:cBhvr>
                                    </p:animEffect>
                                  </p:childTnLst>
                                </p:cTn>
                              </p:par>
                            </p:childTnLst>
                          </p:cTn>
                        </p:par>
                        <p:par>
                          <p:cTn id="23" fill="hold">
                            <p:stCondLst>
                              <p:cond delay="4500"/>
                            </p:stCondLst>
                            <p:childTnLst>
                              <p:par>
                                <p:cTn id="24" presetID="9" presetClass="entr" presetSubtype="0" fill="hold" grpId="0" nodeType="afterEffect">
                                  <p:stCondLst>
                                    <p:cond delay="0"/>
                                  </p:stCondLst>
                                  <p:childTnLst>
                                    <p:set>
                                      <p:cBhvr>
                                        <p:cTn id="25" dur="1" fill="hold">
                                          <p:stCondLst>
                                            <p:cond delay="0"/>
                                          </p:stCondLst>
                                        </p:cTn>
                                        <p:tgtEl>
                                          <p:spTgt spid="60419">
                                            <p:txEl>
                                              <p:pRg st="3" end="3"/>
                                            </p:txEl>
                                          </p:spTgt>
                                        </p:tgtEl>
                                        <p:attrNameLst>
                                          <p:attrName>style.visibility</p:attrName>
                                        </p:attrNameLst>
                                      </p:cBhvr>
                                      <p:to>
                                        <p:strVal val="visible"/>
                                      </p:to>
                                    </p:set>
                                    <p:animEffect transition="in" filter="dissolve">
                                      <p:cBhvr>
                                        <p:cTn id="26" dur="500"/>
                                        <p:tgtEl>
                                          <p:spTgt spid="60419">
                                            <p:txEl>
                                              <p:pRg st="3" end="3"/>
                                            </p:txEl>
                                          </p:spTgt>
                                        </p:tgtEl>
                                      </p:cBhvr>
                                    </p:animEffect>
                                  </p:childTnLst>
                                </p:cTn>
                              </p:par>
                            </p:childTnLst>
                          </p:cTn>
                        </p:par>
                        <p:par>
                          <p:cTn id="27" fill="hold">
                            <p:stCondLst>
                              <p:cond delay="5000"/>
                            </p:stCondLst>
                            <p:childTnLst>
                              <p:par>
                                <p:cTn id="28" presetID="9" presetClass="entr" presetSubtype="0" fill="hold" grpId="0" nodeType="afterEffect">
                                  <p:stCondLst>
                                    <p:cond delay="0"/>
                                  </p:stCondLst>
                                  <p:childTnLst>
                                    <p:set>
                                      <p:cBhvr>
                                        <p:cTn id="29" dur="1" fill="hold">
                                          <p:stCondLst>
                                            <p:cond delay="0"/>
                                          </p:stCondLst>
                                        </p:cTn>
                                        <p:tgtEl>
                                          <p:spTgt spid="60419">
                                            <p:txEl>
                                              <p:pRg st="4" end="4"/>
                                            </p:txEl>
                                          </p:spTgt>
                                        </p:tgtEl>
                                        <p:attrNameLst>
                                          <p:attrName>style.visibility</p:attrName>
                                        </p:attrNameLst>
                                      </p:cBhvr>
                                      <p:to>
                                        <p:strVal val="visible"/>
                                      </p:to>
                                    </p:set>
                                    <p:animEffect transition="in" filter="dissolve">
                                      <p:cBhvr>
                                        <p:cTn id="30" dur="500"/>
                                        <p:tgtEl>
                                          <p:spTgt spid="604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24</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Martin Luther - Wikipedia"/>
          <p:cNvPicPr>
            <a:picLocks noChangeAspect="1" noChangeArrowheads="1"/>
          </p:cNvPicPr>
          <p:nvPr/>
        </p:nvPicPr>
        <p:blipFill>
          <a:blip r:embed="rId3" cstate="print"/>
          <a:srcRect/>
          <a:stretch>
            <a:fillRect/>
          </a:stretch>
        </p:blipFill>
        <p:spPr bwMode="auto">
          <a:xfrm>
            <a:off x="251520" y="1014316"/>
            <a:ext cx="3312368" cy="52395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3</a:t>
            </a:fld>
            <a:endParaRPr lang="en-US"/>
          </a:p>
        </p:txBody>
      </p:sp>
      <p:sp>
        <p:nvSpPr>
          <p:cNvPr id="16" name="Rounded Rectangle 15"/>
          <p:cNvSpPr/>
          <p:nvPr/>
        </p:nvSpPr>
        <p:spPr>
          <a:xfrm>
            <a:off x="3419872" y="620688"/>
            <a:ext cx="5616624" cy="610078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600"/>
              </a:lnSpc>
            </a:pPr>
            <a:r>
              <a:rPr lang="lv-LV" sz="3200" dirty="0" smtClean="0"/>
              <a:t>Zagļi ir visizplatītākais amats un lielākā cunfte virs zemes, un, ja uzlūko tagadējo pasauli ar visām tās kārtām, tad tā nav nekas cits kā lielu zagļu pilna kūts. </a:t>
            </a:r>
            <a:r>
              <a:rPr lang="lv-LV" sz="3200" dirty="0" smtClean="0"/>
              <a:t>Diemžēl cilvēki tam pievērš pārāk mazu vērību, bet ja nāktos pakārt visus, kas ir zagļi, tad pasaule drīz kļūtu tukša un pietrūktu gan benžu, gan karātavu.</a:t>
            </a:r>
            <a:endParaRPr lang="lv-LV" sz="3200" dirty="0"/>
          </a:p>
        </p:txBody>
      </p:sp>
      <p:sp>
        <p:nvSpPr>
          <p:cNvPr id="10" name="Rectangle 2"/>
          <p:cNvSpPr>
            <a:spLocks noGrp="1" noChangeArrowheads="1"/>
          </p:cNvSpPr>
          <p:nvPr>
            <p:ph type="title"/>
          </p:nvPr>
        </p:nvSpPr>
        <p:spPr>
          <a:xfrm>
            <a:off x="899592" y="0"/>
            <a:ext cx="8244408" cy="619125"/>
          </a:xfrm>
        </p:spPr>
        <p:txBody>
          <a:bodyPr/>
          <a:lstStyle/>
          <a:p>
            <a:pPr marL="762000" indent="-762000" algn="l" eaLnBrk="1" hangingPunct="1">
              <a:defRPr/>
            </a:pPr>
            <a:r>
              <a:rPr lang="lv-LV" b="1" dirty="0"/>
              <a:t>Luters:</a:t>
            </a:r>
            <a:endParaRPr lang="en-US"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42"/>
                                        </p:tgtEl>
                                        <p:attrNameLst>
                                          <p:attrName>style.visibility</p:attrName>
                                        </p:attrNameLst>
                                      </p:cBhvr>
                                      <p:to>
                                        <p:strVal val="visible"/>
                                      </p:to>
                                    </p:set>
                                    <p:animEffect transition="in" filter="fade">
                                      <p:cBhvr>
                                        <p:cTn id="12" dur="2000"/>
                                        <p:tgtEl>
                                          <p:spTgt spid="6144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6"/>
          <p:cNvSpPr>
            <a:spLocks noGrp="1"/>
          </p:cNvSpPr>
          <p:nvPr>
            <p:ph type="sldNum" sz="quarter" idx="12"/>
          </p:nvPr>
        </p:nvSpPr>
        <p:spPr>
          <a:noFill/>
        </p:spPr>
        <p:txBody>
          <a:bodyPr/>
          <a:lstStyle/>
          <a:p>
            <a:fld id="{1139BAA8-F5F5-434D-9EE2-056460BC3717}" type="slidenum">
              <a:rPr lang="en-US" smtClean="0"/>
              <a:pPr/>
              <a:t>4</a:t>
            </a:fld>
            <a:endParaRPr lang="en-US"/>
          </a:p>
        </p:txBody>
      </p:sp>
      <p:sp>
        <p:nvSpPr>
          <p:cNvPr id="60418" name="Rectangle 2"/>
          <p:cNvSpPr>
            <a:spLocks noGrp="1" noChangeArrowheads="1"/>
          </p:cNvSpPr>
          <p:nvPr>
            <p:ph type="title"/>
          </p:nvPr>
        </p:nvSpPr>
        <p:spPr>
          <a:xfrm>
            <a:off x="0" y="115888"/>
            <a:ext cx="8675688" cy="404812"/>
          </a:xfrm>
        </p:spPr>
        <p:txBody>
          <a:bodyPr/>
          <a:lstStyle/>
          <a:p>
            <a:pPr marL="762000" indent="-762000" eaLnBrk="1" hangingPunct="1">
              <a:defRPr/>
            </a:pPr>
            <a:r>
              <a:rPr lang="lv-LV" sz="4800" b="1" dirty="0">
                <a:solidFill>
                  <a:schemeClr val="tx1"/>
                </a:solidFill>
              </a:rPr>
              <a:t>7. bauslis</a:t>
            </a:r>
            <a:endParaRPr lang="en-US" sz="4800" b="1" dirty="0">
              <a:solidFill>
                <a:schemeClr val="tx1"/>
              </a:solidFill>
            </a:endParaRPr>
          </a:p>
        </p:txBody>
      </p:sp>
      <p:sp>
        <p:nvSpPr>
          <p:cNvPr id="60419" name="Rectangle 3"/>
          <p:cNvSpPr>
            <a:spLocks noGrp="1" noChangeArrowheads="1"/>
          </p:cNvSpPr>
          <p:nvPr>
            <p:ph type="body" sz="half" idx="1"/>
          </p:nvPr>
        </p:nvSpPr>
        <p:spPr>
          <a:xfrm>
            <a:off x="0" y="476672"/>
            <a:ext cx="9144000" cy="3379788"/>
          </a:xfrm>
        </p:spPr>
        <p:txBody>
          <a:bodyPr/>
          <a:lstStyle/>
          <a:p>
            <a:pPr marL="533400" indent="-533400" eaLnBrk="1" hangingPunct="1">
              <a:lnSpc>
                <a:spcPct val="80000"/>
              </a:lnSpc>
              <a:buFontTx/>
              <a:buNone/>
              <a:defRPr/>
            </a:pPr>
            <a:r>
              <a:rPr lang="lv-LV" sz="3600" b="1" dirty="0">
                <a:solidFill>
                  <a:srgbClr val="FF0000"/>
                </a:solidFill>
              </a:rPr>
              <a:t>Tev nebūs zagt. </a:t>
            </a:r>
          </a:p>
          <a:p>
            <a:pPr marL="533400" indent="-533400" eaLnBrk="1" hangingPunct="1">
              <a:lnSpc>
                <a:spcPct val="80000"/>
              </a:lnSpc>
              <a:buFontTx/>
              <a:buNone/>
              <a:defRPr/>
            </a:pPr>
            <a:r>
              <a:rPr lang="lv-LV" b="1" dirty="0">
                <a:solidFill>
                  <a:srgbClr val="FF0000"/>
                </a:solidFill>
              </a:rPr>
              <a:t>(Tev būs vairot sava tuvākā mantu)</a:t>
            </a:r>
          </a:p>
          <a:p>
            <a:pPr marL="533400" indent="-533400" eaLnBrk="1" hangingPunct="1">
              <a:lnSpc>
                <a:spcPct val="80000"/>
              </a:lnSpc>
              <a:buFontTx/>
              <a:buNone/>
              <a:defRPr/>
            </a:pPr>
            <a:endParaRPr lang="lv-LV" sz="1000" b="1" dirty="0">
              <a:solidFill>
                <a:srgbClr val="FF0000"/>
              </a:solidFill>
            </a:endParaRPr>
          </a:p>
          <a:p>
            <a:pPr marL="0" indent="0">
              <a:lnSpc>
                <a:spcPct val="80000"/>
              </a:lnSpc>
              <a:buFont typeface="Wingdings" pitchFamily="2" charset="2"/>
              <a:buNone/>
              <a:defRPr/>
            </a:pPr>
            <a:r>
              <a:rPr lang="lv-LV" sz="2800" b="1" i="1" dirty="0">
                <a:solidFill>
                  <a:schemeClr val="accent1">
                    <a:lumMod val="50000"/>
                  </a:schemeClr>
                </a:solidFill>
              </a:rPr>
              <a:t>Ko tas nozīmē?</a:t>
            </a:r>
            <a:endParaRPr lang="lv-LV" sz="2800" b="1" dirty="0">
              <a:solidFill>
                <a:schemeClr val="accent1">
                  <a:lumMod val="50000"/>
                </a:schemeClr>
              </a:solidFill>
            </a:endParaRPr>
          </a:p>
          <a:p>
            <a:pPr marL="0" indent="0" eaLnBrk="1" hangingPunct="1">
              <a:lnSpc>
                <a:spcPct val="80000"/>
              </a:lnSpc>
              <a:buFontTx/>
              <a:buNone/>
              <a:defRPr/>
            </a:pPr>
            <a:r>
              <a:rPr lang="lv-LV" sz="2800" b="1" dirty="0"/>
              <a:t>Mums būs Dievu bīties un mīlēt, ka sava tuvākā naudu vai mantu neņemam, nedz ar viltotu preci vai netaisnu rīcību iegūstam, bet viņa mantu un iztiku viņam palīdzam vairot un sargāt.</a:t>
            </a:r>
          </a:p>
          <a:p>
            <a:pPr marL="533400" indent="-533400" eaLnBrk="1" hangingPunct="1">
              <a:lnSpc>
                <a:spcPct val="80000"/>
              </a:lnSpc>
              <a:buFontTx/>
              <a:buNone/>
              <a:defRPr/>
            </a:pPr>
            <a:endParaRPr lang="lv-LV" sz="1000" b="1" dirty="0">
              <a:solidFill>
                <a:srgbClr val="F8F204"/>
              </a:solidFill>
            </a:endParaRPr>
          </a:p>
        </p:txBody>
      </p:sp>
      <p:sp>
        <p:nvSpPr>
          <p:cNvPr id="30728" name="AutoShape 10" descr="9k="/>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lv-LV"/>
          </a:p>
        </p:txBody>
      </p:sp>
      <p:sp>
        <p:nvSpPr>
          <p:cNvPr id="30729" name="AutoShape 12" descr="9k="/>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lv-LV"/>
          </a:p>
        </p:txBody>
      </p:sp>
      <p:pic>
        <p:nvPicPr>
          <p:cNvPr id="21506" name="Picture 2" descr="157,269 Stealing Images, Stock Photos &amp; Vectors | Shutterstock"/>
          <p:cNvPicPr>
            <a:picLocks noChangeAspect="1" noChangeArrowheads="1"/>
          </p:cNvPicPr>
          <p:nvPr/>
        </p:nvPicPr>
        <p:blipFill>
          <a:blip r:embed="rId3" cstate="print"/>
          <a:srcRect b="8201"/>
          <a:stretch>
            <a:fillRect/>
          </a:stretch>
        </p:blipFill>
        <p:spPr bwMode="auto">
          <a:xfrm>
            <a:off x="0" y="3488471"/>
            <a:ext cx="9144000" cy="3369529"/>
          </a:xfrm>
          <a:prstGeom prst="rect">
            <a:avLst/>
          </a:prstGeom>
          <a:noFill/>
        </p:spPr>
      </p:pic>
      <p:pic>
        <p:nvPicPr>
          <p:cNvPr id="21507" name="Picture 3" descr="D:\Downloads\thief.png"/>
          <p:cNvPicPr>
            <a:picLocks noChangeAspect="1" noChangeArrowheads="1"/>
          </p:cNvPicPr>
          <p:nvPr/>
        </p:nvPicPr>
        <p:blipFill>
          <a:blip r:embed="rId4" cstate="print"/>
          <a:srcRect/>
          <a:stretch>
            <a:fillRect/>
          </a:stretch>
        </p:blipFill>
        <p:spPr bwMode="auto">
          <a:xfrm>
            <a:off x="7452320" y="260648"/>
            <a:ext cx="1556791" cy="1556792"/>
          </a:xfrm>
          <a:prstGeom prst="rect">
            <a:avLst/>
          </a:prstGeom>
          <a:noFill/>
        </p:spPr>
      </p:pic>
      <p:sp>
        <p:nvSpPr>
          <p:cNvPr id="14" name="Oval 13"/>
          <p:cNvSpPr/>
          <p:nvPr/>
        </p:nvSpPr>
        <p:spPr>
          <a:xfrm>
            <a:off x="0" y="3645024"/>
            <a:ext cx="5148064"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Dievs aizsargā mūsu mantu</a:t>
            </a:r>
            <a:endParaRPr lang="en-US" sz="44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7"/>
                                        </p:tgtEl>
                                        <p:attrNameLst>
                                          <p:attrName>style.visibility</p:attrName>
                                        </p:attrNameLst>
                                      </p:cBhvr>
                                      <p:to>
                                        <p:strVal val="visible"/>
                                      </p:to>
                                    </p:set>
                                    <p:animEffect transition="in" filter="fade">
                                      <p:cBhvr>
                                        <p:cTn id="11" dur="2000"/>
                                        <p:tgtEl>
                                          <p:spTgt spid="21507"/>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60419">
                                            <p:txEl>
                                              <p:pRg st="0" end="0"/>
                                            </p:txEl>
                                          </p:spTgt>
                                        </p:tgtEl>
                                        <p:attrNameLst>
                                          <p:attrName>style.visibility</p:attrName>
                                        </p:attrNameLst>
                                      </p:cBhvr>
                                      <p:to>
                                        <p:strVal val="visible"/>
                                      </p:to>
                                    </p:set>
                                    <p:animEffect transition="in" filter="dissolve">
                                      <p:cBhvr>
                                        <p:cTn id="15" dur="500"/>
                                        <p:tgtEl>
                                          <p:spTgt spid="6041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1506"/>
                                        </p:tgtEl>
                                        <p:attrNameLst>
                                          <p:attrName>style.visibility</p:attrName>
                                        </p:attrNameLst>
                                      </p:cBhvr>
                                      <p:to>
                                        <p:strVal val="visible"/>
                                      </p:to>
                                    </p:set>
                                    <p:animEffect transition="in" filter="fade">
                                      <p:cBhvr>
                                        <p:cTn id="18" dur="2000"/>
                                        <p:tgtEl>
                                          <p:spTgt spid="21506"/>
                                        </p:tgtEl>
                                      </p:cBhvr>
                                    </p:animEffect>
                                  </p:childTnLst>
                                </p:cTn>
                              </p:par>
                            </p:childTnLst>
                          </p:cTn>
                        </p:par>
                        <p:par>
                          <p:cTn id="19" fill="hold">
                            <p:stCondLst>
                              <p:cond delay="4000"/>
                            </p:stCondLst>
                            <p:childTnLst>
                              <p:par>
                                <p:cTn id="20" presetID="9" presetClass="entr" presetSubtype="0" fill="hold" grpId="0" nodeType="afterEffect">
                                  <p:stCondLst>
                                    <p:cond delay="0"/>
                                  </p:stCondLst>
                                  <p:childTnLst>
                                    <p:set>
                                      <p:cBhvr>
                                        <p:cTn id="21" dur="1" fill="hold">
                                          <p:stCondLst>
                                            <p:cond delay="0"/>
                                          </p:stCondLst>
                                        </p:cTn>
                                        <p:tgtEl>
                                          <p:spTgt spid="60419">
                                            <p:txEl>
                                              <p:pRg st="1" end="1"/>
                                            </p:txEl>
                                          </p:spTgt>
                                        </p:tgtEl>
                                        <p:attrNameLst>
                                          <p:attrName>style.visibility</p:attrName>
                                        </p:attrNameLst>
                                      </p:cBhvr>
                                      <p:to>
                                        <p:strVal val="visible"/>
                                      </p:to>
                                    </p:set>
                                    <p:animEffect transition="in" filter="dissolve">
                                      <p:cBhvr>
                                        <p:cTn id="22" dur="500"/>
                                        <p:tgtEl>
                                          <p:spTgt spid="60419">
                                            <p:txEl>
                                              <p:pRg st="1" end="1"/>
                                            </p:txEl>
                                          </p:spTgt>
                                        </p:tgtEl>
                                      </p:cBhvr>
                                    </p:animEffect>
                                  </p:childTnLst>
                                </p:cTn>
                              </p:par>
                            </p:childTnLst>
                          </p:cTn>
                        </p:par>
                        <p:par>
                          <p:cTn id="23" fill="hold">
                            <p:stCondLst>
                              <p:cond delay="4500"/>
                            </p:stCondLst>
                            <p:childTnLst>
                              <p:par>
                                <p:cTn id="24" presetID="9" presetClass="entr" presetSubtype="0" fill="hold" grpId="0" nodeType="afterEffect">
                                  <p:stCondLst>
                                    <p:cond delay="0"/>
                                  </p:stCondLst>
                                  <p:childTnLst>
                                    <p:set>
                                      <p:cBhvr>
                                        <p:cTn id="25" dur="1" fill="hold">
                                          <p:stCondLst>
                                            <p:cond delay="0"/>
                                          </p:stCondLst>
                                        </p:cTn>
                                        <p:tgtEl>
                                          <p:spTgt spid="60419">
                                            <p:txEl>
                                              <p:pRg st="3" end="3"/>
                                            </p:txEl>
                                          </p:spTgt>
                                        </p:tgtEl>
                                        <p:attrNameLst>
                                          <p:attrName>style.visibility</p:attrName>
                                        </p:attrNameLst>
                                      </p:cBhvr>
                                      <p:to>
                                        <p:strVal val="visible"/>
                                      </p:to>
                                    </p:set>
                                    <p:animEffect transition="in" filter="dissolve">
                                      <p:cBhvr>
                                        <p:cTn id="26" dur="500"/>
                                        <p:tgtEl>
                                          <p:spTgt spid="60419">
                                            <p:txEl>
                                              <p:pRg st="3" end="3"/>
                                            </p:txEl>
                                          </p:spTgt>
                                        </p:tgtEl>
                                      </p:cBhvr>
                                    </p:animEffect>
                                  </p:childTnLst>
                                </p:cTn>
                              </p:par>
                            </p:childTnLst>
                          </p:cTn>
                        </p:par>
                        <p:par>
                          <p:cTn id="27" fill="hold">
                            <p:stCondLst>
                              <p:cond delay="5000"/>
                            </p:stCondLst>
                            <p:childTnLst>
                              <p:par>
                                <p:cTn id="28" presetID="9" presetClass="entr" presetSubtype="0" fill="hold" grpId="0" nodeType="afterEffect">
                                  <p:stCondLst>
                                    <p:cond delay="0"/>
                                  </p:stCondLst>
                                  <p:childTnLst>
                                    <p:set>
                                      <p:cBhvr>
                                        <p:cTn id="29" dur="1" fill="hold">
                                          <p:stCondLst>
                                            <p:cond delay="0"/>
                                          </p:stCondLst>
                                        </p:cTn>
                                        <p:tgtEl>
                                          <p:spTgt spid="60419">
                                            <p:txEl>
                                              <p:pRg st="4" end="4"/>
                                            </p:txEl>
                                          </p:spTgt>
                                        </p:tgtEl>
                                        <p:attrNameLst>
                                          <p:attrName>style.visibility</p:attrName>
                                        </p:attrNameLst>
                                      </p:cBhvr>
                                      <p:to>
                                        <p:strVal val="visible"/>
                                      </p:to>
                                    </p:set>
                                    <p:animEffect transition="in" filter="dissolve">
                                      <p:cBhvr>
                                        <p:cTn id="30" dur="500"/>
                                        <p:tgtEl>
                                          <p:spTgt spid="60419">
                                            <p:txEl>
                                              <p:pRg st="4" end="4"/>
                                            </p:txEl>
                                          </p:spTgt>
                                        </p:tgtEl>
                                      </p:cBhvr>
                                    </p:animEffect>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52" name="Picture 16" descr="Bribery"/>
          <p:cNvPicPr>
            <a:picLocks noChangeAspect="1" noChangeArrowheads="1"/>
          </p:cNvPicPr>
          <p:nvPr/>
        </p:nvPicPr>
        <p:blipFill>
          <a:blip r:embed="rId3" cstate="print"/>
          <a:srcRect/>
          <a:stretch>
            <a:fillRect/>
          </a:stretch>
        </p:blipFill>
        <p:spPr bwMode="auto">
          <a:xfrm>
            <a:off x="0" y="2492896"/>
            <a:ext cx="9144001" cy="43651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0722" name="Slide Number Placeholder 6"/>
          <p:cNvSpPr>
            <a:spLocks noGrp="1"/>
          </p:cNvSpPr>
          <p:nvPr>
            <p:ph type="sldNum" sz="quarter" idx="12"/>
          </p:nvPr>
        </p:nvSpPr>
        <p:spPr>
          <a:noFill/>
        </p:spPr>
        <p:txBody>
          <a:bodyPr/>
          <a:lstStyle/>
          <a:p>
            <a:fld id="{1139BAA8-F5F5-434D-9EE2-056460BC3717}" type="slidenum">
              <a:rPr lang="en-US" smtClean="0"/>
              <a:pPr/>
              <a:t>5</a:t>
            </a:fld>
            <a:endParaRPr lang="en-US"/>
          </a:p>
        </p:txBody>
      </p:sp>
      <p:sp>
        <p:nvSpPr>
          <p:cNvPr id="60418" name="Rectangle 2"/>
          <p:cNvSpPr>
            <a:spLocks noGrp="1" noChangeArrowheads="1"/>
          </p:cNvSpPr>
          <p:nvPr>
            <p:ph type="title"/>
          </p:nvPr>
        </p:nvSpPr>
        <p:spPr>
          <a:xfrm>
            <a:off x="0" y="115888"/>
            <a:ext cx="8675688" cy="404812"/>
          </a:xfrm>
        </p:spPr>
        <p:txBody>
          <a:bodyPr/>
          <a:lstStyle/>
          <a:p>
            <a:pPr marL="762000" indent="-762000" algn="l" eaLnBrk="1" hangingPunct="1">
              <a:defRPr/>
            </a:pPr>
            <a:r>
              <a:rPr lang="lv-LV" sz="4800" b="1" dirty="0">
                <a:solidFill>
                  <a:schemeClr val="tx1"/>
                </a:solidFill>
              </a:rPr>
              <a:t>7. bauslis</a:t>
            </a:r>
            <a:endParaRPr lang="en-US" sz="4800" b="1" dirty="0">
              <a:solidFill>
                <a:schemeClr val="tx1"/>
              </a:solidFill>
            </a:endParaRPr>
          </a:p>
        </p:txBody>
      </p:sp>
      <p:sp>
        <p:nvSpPr>
          <p:cNvPr id="60419" name="Rectangle 3"/>
          <p:cNvSpPr>
            <a:spLocks noGrp="1" noChangeArrowheads="1"/>
          </p:cNvSpPr>
          <p:nvPr>
            <p:ph type="body" sz="half" idx="1"/>
          </p:nvPr>
        </p:nvSpPr>
        <p:spPr>
          <a:xfrm>
            <a:off x="0" y="625276"/>
            <a:ext cx="9144000" cy="3379788"/>
          </a:xfrm>
        </p:spPr>
        <p:txBody>
          <a:bodyPr/>
          <a:lstStyle/>
          <a:p>
            <a:pPr marL="533400" indent="-533400" eaLnBrk="1" hangingPunct="1">
              <a:lnSpc>
                <a:spcPct val="80000"/>
              </a:lnSpc>
              <a:buFontTx/>
              <a:buNone/>
              <a:defRPr/>
            </a:pPr>
            <a:r>
              <a:rPr lang="lv-LV" sz="4000" b="1" dirty="0">
                <a:solidFill>
                  <a:srgbClr val="FF0000"/>
                </a:solidFill>
              </a:rPr>
              <a:t>Tev nebūs zagt. </a:t>
            </a:r>
            <a:endParaRPr lang="lv-LV" sz="3600" b="1" dirty="0">
              <a:solidFill>
                <a:srgbClr val="FF0000"/>
              </a:solidFill>
            </a:endParaRPr>
          </a:p>
          <a:p>
            <a:pPr marL="533400" indent="-533400" eaLnBrk="1" hangingPunct="1">
              <a:lnSpc>
                <a:spcPct val="80000"/>
              </a:lnSpc>
              <a:buFontTx/>
              <a:buNone/>
              <a:defRPr/>
            </a:pPr>
            <a:endParaRPr lang="lv-LV" sz="1000" b="1" dirty="0">
              <a:solidFill>
                <a:srgbClr val="FF0000"/>
              </a:solidFill>
            </a:endParaRPr>
          </a:p>
          <a:p>
            <a:pPr marL="252000" indent="-252000" eaLnBrk="1" hangingPunct="1">
              <a:lnSpc>
                <a:spcPct val="80000"/>
              </a:lnSpc>
              <a:defRPr/>
            </a:pPr>
            <a:r>
              <a:rPr lang="lv-LV" sz="3000" b="1" dirty="0"/>
              <a:t>Cilvēks</a:t>
            </a:r>
            <a:r>
              <a:rPr lang="lv-LV" sz="3000" dirty="0"/>
              <a:t> </a:t>
            </a:r>
            <a:r>
              <a:rPr lang="lv-LV" sz="3000" b="1" dirty="0"/>
              <a:t>ienāk kails</a:t>
            </a:r>
            <a:r>
              <a:rPr lang="lv-LV" sz="3000" dirty="0"/>
              <a:t> </a:t>
            </a:r>
            <a:r>
              <a:rPr lang="lv-LV" sz="3000" b="1" dirty="0"/>
              <a:t>pasaulē un kails aizies</a:t>
            </a:r>
          </a:p>
          <a:p>
            <a:pPr marL="252000" indent="-252000" eaLnBrk="1" hangingPunct="1">
              <a:lnSpc>
                <a:spcPct val="80000"/>
              </a:lnSpc>
              <a:defRPr/>
            </a:pPr>
            <a:r>
              <a:rPr lang="lv-LV" sz="3000" dirty="0"/>
              <a:t>Cilvēks savā </a:t>
            </a:r>
            <a:r>
              <a:rPr lang="lv-LV" sz="3000" b="1" dirty="0"/>
              <a:t>dzīvē patērē </a:t>
            </a:r>
            <a:r>
              <a:rPr lang="lv-LV" sz="3000" dirty="0"/>
              <a:t>milzīgi </a:t>
            </a:r>
            <a:r>
              <a:rPr lang="lv-LV" sz="3000" b="1" dirty="0"/>
              <a:t>daudz resursu</a:t>
            </a:r>
          </a:p>
        </p:txBody>
      </p:sp>
      <p:sp>
        <p:nvSpPr>
          <p:cNvPr id="6" name="Rectangle 5"/>
          <p:cNvSpPr>
            <a:spLocks noChangeArrowheads="1"/>
          </p:cNvSpPr>
          <p:nvPr/>
        </p:nvSpPr>
        <p:spPr bwMode="auto">
          <a:xfrm>
            <a:off x="251520" y="2492896"/>
            <a:ext cx="3168352" cy="634020"/>
          </a:xfrm>
          <a:prstGeom prst="rect">
            <a:avLst/>
          </a:prstGeom>
          <a:noFill/>
          <a:ln w="9525">
            <a:noFill/>
            <a:miter lim="800000"/>
            <a:headEnd/>
            <a:tailEnd/>
          </a:ln>
        </p:spPr>
        <p:txBody>
          <a:bodyPr wrap="square">
            <a:spAutoFit/>
          </a:bodyPr>
          <a:lstStyle/>
          <a:p>
            <a:pPr marL="533400" indent="-533400" eaLnBrk="1" hangingPunct="1">
              <a:lnSpc>
                <a:spcPct val="80000"/>
              </a:lnSpc>
              <a:defRPr/>
            </a:pPr>
            <a:r>
              <a:rPr lang="lv-LV" sz="4400" b="1" dirty="0">
                <a:solidFill>
                  <a:srgbClr val="F8F204"/>
                </a:solidFill>
                <a:effectLst>
                  <a:outerShdw blurRad="38100" dist="38100" dir="2700000" algn="tl">
                    <a:srgbClr val="000000"/>
                  </a:outerShdw>
                </a:effectLst>
                <a:latin typeface="+mj-lt"/>
                <a:ea typeface="+mj-ea"/>
                <a:cs typeface="+mj-cs"/>
              </a:rPr>
              <a:t>Zagšana ir:</a:t>
            </a:r>
          </a:p>
        </p:txBody>
      </p:sp>
      <p:sp>
        <p:nvSpPr>
          <p:cNvPr id="30728" name="AutoShape 10" descr="9k="/>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lv-LV"/>
          </a:p>
        </p:txBody>
      </p:sp>
      <p:sp>
        <p:nvSpPr>
          <p:cNvPr id="30729" name="AutoShape 12" descr="9k="/>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lv-LV"/>
          </a:p>
        </p:txBody>
      </p:sp>
      <p:pic>
        <p:nvPicPr>
          <p:cNvPr id="11" name="Picture 3" descr="D:\Downloads\thief.png"/>
          <p:cNvPicPr>
            <a:picLocks noChangeAspect="1" noChangeArrowheads="1"/>
          </p:cNvPicPr>
          <p:nvPr/>
        </p:nvPicPr>
        <p:blipFill>
          <a:blip r:embed="rId4" cstate="print"/>
          <a:srcRect/>
          <a:stretch>
            <a:fillRect/>
          </a:stretch>
        </p:blipFill>
        <p:spPr bwMode="auto">
          <a:xfrm>
            <a:off x="4355976" y="0"/>
            <a:ext cx="1152128" cy="1152129"/>
          </a:xfrm>
          <a:prstGeom prst="rect">
            <a:avLst/>
          </a:prstGeom>
          <a:noFill/>
        </p:spPr>
      </p:pic>
      <p:sp>
        <p:nvSpPr>
          <p:cNvPr id="12" name="Oval 11"/>
          <p:cNvSpPr/>
          <p:nvPr/>
        </p:nvSpPr>
        <p:spPr>
          <a:xfrm>
            <a:off x="5940152" y="2636912"/>
            <a:ext cx="3203848" cy="6480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Viltošana</a:t>
            </a:r>
            <a:endParaRPr lang="en-US" sz="3200" b="1" dirty="0">
              <a:solidFill>
                <a:srgbClr val="002060"/>
              </a:solidFill>
            </a:endParaRPr>
          </a:p>
        </p:txBody>
      </p:sp>
      <p:sp>
        <p:nvSpPr>
          <p:cNvPr id="13" name="Oval 12"/>
          <p:cNvSpPr/>
          <p:nvPr/>
        </p:nvSpPr>
        <p:spPr>
          <a:xfrm>
            <a:off x="5436096" y="3645024"/>
            <a:ext cx="3491880"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Izspiešana</a:t>
            </a:r>
            <a:endParaRPr lang="en-US" sz="3200" b="1" dirty="0">
              <a:solidFill>
                <a:srgbClr val="002060"/>
              </a:solidFill>
            </a:endParaRPr>
          </a:p>
        </p:txBody>
      </p:sp>
      <p:sp>
        <p:nvSpPr>
          <p:cNvPr id="14" name="Oval 13"/>
          <p:cNvSpPr/>
          <p:nvPr/>
        </p:nvSpPr>
        <p:spPr>
          <a:xfrm>
            <a:off x="0" y="3789040"/>
            <a:ext cx="3744416"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Kukuļošana</a:t>
            </a:r>
            <a:endParaRPr lang="en-US" sz="3200" b="1" dirty="0">
              <a:solidFill>
                <a:srgbClr val="002060"/>
              </a:solidFill>
            </a:endParaRPr>
          </a:p>
        </p:txBody>
      </p:sp>
      <p:sp>
        <p:nvSpPr>
          <p:cNvPr id="15" name="Oval 14"/>
          <p:cNvSpPr/>
          <p:nvPr/>
        </p:nvSpPr>
        <p:spPr>
          <a:xfrm>
            <a:off x="2843808" y="3140968"/>
            <a:ext cx="3240360" cy="6480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Krāpšana</a:t>
            </a:r>
            <a:endParaRPr lang="en-US" sz="4400" b="1" dirty="0">
              <a:solidFill>
                <a:srgbClr val="002060"/>
              </a:solidFill>
            </a:endParaRPr>
          </a:p>
        </p:txBody>
      </p:sp>
      <p:sp>
        <p:nvSpPr>
          <p:cNvPr id="16" name="Oval 15"/>
          <p:cNvSpPr/>
          <p:nvPr/>
        </p:nvSpPr>
        <p:spPr>
          <a:xfrm>
            <a:off x="251520" y="4797152"/>
            <a:ext cx="3456384" cy="8367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Laupīšana</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dissolve">
                                      <p:cBhvr>
                                        <p:cTn id="12" dur="500"/>
                                        <p:tgtEl>
                                          <p:spTgt spid="60419">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14352"/>
                                        </p:tgtEl>
                                        <p:attrNameLst>
                                          <p:attrName>style.visibility</p:attrName>
                                        </p:attrNameLst>
                                      </p:cBhvr>
                                      <p:to>
                                        <p:strVal val="visible"/>
                                      </p:to>
                                    </p:set>
                                    <p:animEffect transition="in" filter="fade">
                                      <p:cBhvr>
                                        <p:cTn id="19" dur="2000"/>
                                        <p:tgtEl>
                                          <p:spTgt spid="14352"/>
                                        </p:tgtEl>
                                      </p:cBhvr>
                                    </p:animEffect>
                                  </p:childTnLst>
                                </p:cTn>
                              </p:par>
                            </p:childTnLst>
                          </p:cTn>
                        </p:par>
                        <p:par>
                          <p:cTn id="20" fill="hold">
                            <p:stCondLst>
                              <p:cond delay="4500"/>
                            </p:stCondLst>
                            <p:childTnLst>
                              <p:par>
                                <p:cTn id="21" presetID="9" presetClass="entr" presetSubtype="0" fill="hold" grpId="0" nodeType="afterEffect">
                                  <p:stCondLst>
                                    <p:cond delay="0"/>
                                  </p:stCondLst>
                                  <p:childTnLst>
                                    <p:set>
                                      <p:cBhvr>
                                        <p:cTn id="22" dur="1" fill="hold">
                                          <p:stCondLst>
                                            <p:cond delay="0"/>
                                          </p:stCondLst>
                                        </p:cTn>
                                        <p:tgtEl>
                                          <p:spTgt spid="60419">
                                            <p:txEl>
                                              <p:pRg st="2" end="2"/>
                                            </p:txEl>
                                          </p:spTgt>
                                        </p:tgtEl>
                                        <p:attrNameLst>
                                          <p:attrName>style.visibility</p:attrName>
                                        </p:attrNameLst>
                                      </p:cBhvr>
                                      <p:to>
                                        <p:strVal val="visible"/>
                                      </p:to>
                                    </p:set>
                                    <p:animEffect transition="in" filter="dissolve">
                                      <p:cBhvr>
                                        <p:cTn id="23" dur="500"/>
                                        <p:tgtEl>
                                          <p:spTgt spid="60419">
                                            <p:txEl>
                                              <p:pRg st="2" end="2"/>
                                            </p:txEl>
                                          </p:spTgt>
                                        </p:tgtEl>
                                      </p:cBhvr>
                                    </p:animEffect>
                                  </p:childTnLst>
                                </p:cTn>
                              </p:par>
                            </p:childTnLst>
                          </p:cTn>
                        </p:par>
                        <p:par>
                          <p:cTn id="24" fill="hold">
                            <p:stCondLst>
                              <p:cond delay="5000"/>
                            </p:stCondLst>
                            <p:childTnLst>
                              <p:par>
                                <p:cTn id="25" presetID="9" presetClass="entr" presetSubtype="0" fill="hold" grpId="0" nodeType="afterEffect">
                                  <p:stCondLst>
                                    <p:cond delay="0"/>
                                  </p:stCondLst>
                                  <p:childTnLst>
                                    <p:set>
                                      <p:cBhvr>
                                        <p:cTn id="26" dur="1" fill="hold">
                                          <p:stCondLst>
                                            <p:cond delay="0"/>
                                          </p:stCondLst>
                                        </p:cTn>
                                        <p:tgtEl>
                                          <p:spTgt spid="60419">
                                            <p:txEl>
                                              <p:pRg st="3" end="3"/>
                                            </p:txEl>
                                          </p:spTgt>
                                        </p:tgtEl>
                                        <p:attrNameLst>
                                          <p:attrName>style.visibility</p:attrName>
                                        </p:attrNameLst>
                                      </p:cBhvr>
                                      <p:to>
                                        <p:strVal val="visible"/>
                                      </p:to>
                                    </p:set>
                                    <p:animEffect transition="in" filter="dissolve">
                                      <p:cBhvr>
                                        <p:cTn id="27" dur="500"/>
                                        <p:tgtEl>
                                          <p:spTgt spid="60419">
                                            <p:txEl>
                                              <p:pRg st="3" end="3"/>
                                            </p:txEl>
                                          </p:spTgt>
                                        </p:tgtEl>
                                      </p:cBhvr>
                                    </p:animEffect>
                                  </p:childTnLst>
                                </p:cTn>
                              </p:par>
                            </p:childTnLst>
                          </p:cTn>
                        </p:par>
                        <p:par>
                          <p:cTn id="28" fill="hold">
                            <p:stCondLst>
                              <p:cond delay="5500"/>
                            </p:stCondLst>
                            <p:childTnLst>
                              <p:par>
                                <p:cTn id="29" presetID="2" presetClass="entr" presetSubtype="4" fill="hold" nodeType="after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6000"/>
                            </p:stCondLst>
                            <p:childTnLst>
                              <p:par>
                                <p:cTn id="34" presetID="1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2000"/>
                                        <p:tgtEl>
                                          <p:spTgt spid="15"/>
                                        </p:tgtEl>
                                      </p:cBhvr>
                                    </p:animEffect>
                                  </p:childTnLst>
                                </p:cTn>
                              </p:par>
                            </p:childTnLst>
                          </p:cTn>
                        </p:par>
                        <p:par>
                          <p:cTn id="37" fill="hold">
                            <p:stCondLst>
                              <p:cond delay="8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2000"/>
                                        <p:tgtEl>
                                          <p:spTgt spid="12"/>
                                        </p:tgtEl>
                                      </p:cBhvr>
                                    </p:animEffect>
                                  </p:childTnLst>
                                </p:cTn>
                              </p:par>
                            </p:childTnLst>
                          </p:cTn>
                        </p:par>
                        <p:par>
                          <p:cTn id="41" fill="hold">
                            <p:stCondLst>
                              <p:cond delay="1000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2000"/>
                                        <p:tgtEl>
                                          <p:spTgt spid="14"/>
                                        </p:tgtEl>
                                      </p:cBhvr>
                                    </p:animEffect>
                                  </p:childTnLst>
                                </p:cTn>
                              </p:par>
                            </p:childTnLst>
                          </p:cTn>
                        </p:par>
                        <p:par>
                          <p:cTn id="45" fill="hold">
                            <p:stCondLst>
                              <p:cond delay="120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2000"/>
                                        <p:tgtEl>
                                          <p:spTgt spid="13"/>
                                        </p:tgtEl>
                                      </p:cBhvr>
                                    </p:animEffect>
                                  </p:childTnLst>
                                </p:cTn>
                              </p:par>
                            </p:childTnLst>
                          </p:cTn>
                        </p:par>
                        <p:par>
                          <p:cTn id="49" fill="hold">
                            <p:stCondLst>
                              <p:cond delay="14000"/>
                            </p:stCondLst>
                            <p:childTnLst>
                              <p:par>
                                <p:cTn id="50" presetID="10"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12" grpId="0" animBg="1"/>
      <p:bldP spid="13" grpId="0" animBg="1"/>
      <p:bldP spid="14" grpId="0" animBg="1"/>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6</a:t>
            </a:fld>
            <a:endParaRPr lang="en-US"/>
          </a:p>
        </p:txBody>
      </p:sp>
      <p:sp>
        <p:nvSpPr>
          <p:cNvPr id="60418" name="Rectangle 2"/>
          <p:cNvSpPr>
            <a:spLocks noGrp="1" noChangeArrowheads="1"/>
          </p:cNvSpPr>
          <p:nvPr>
            <p:ph type="title"/>
          </p:nvPr>
        </p:nvSpPr>
        <p:spPr>
          <a:xfrm>
            <a:off x="0" y="115888"/>
            <a:ext cx="8675688" cy="404812"/>
          </a:xfrm>
        </p:spPr>
        <p:txBody>
          <a:bodyPr/>
          <a:lstStyle/>
          <a:p>
            <a:pPr marL="762000" indent="-762000" eaLnBrk="1" hangingPunct="1">
              <a:defRPr/>
            </a:pPr>
            <a:r>
              <a:rPr lang="lv-LV" sz="4800" b="1" dirty="0" smtClean="0">
                <a:solidFill>
                  <a:schemeClr val="tx1"/>
                </a:solidFill>
              </a:rPr>
              <a:t>Čigānu brīvbiļete zagt</a:t>
            </a:r>
            <a:endParaRPr lang="en-US" sz="4800" b="1" dirty="0">
              <a:solidFill>
                <a:schemeClr val="tx1"/>
              </a:solidFill>
            </a:endParaRPr>
          </a:p>
        </p:txBody>
      </p:sp>
      <p:sp>
        <p:nvSpPr>
          <p:cNvPr id="60419" name="Rectangle 3"/>
          <p:cNvSpPr>
            <a:spLocks noGrp="1" noChangeArrowheads="1"/>
          </p:cNvSpPr>
          <p:nvPr>
            <p:ph type="body" sz="half" idx="1"/>
          </p:nvPr>
        </p:nvSpPr>
        <p:spPr>
          <a:xfrm>
            <a:off x="0" y="714947"/>
            <a:ext cx="9144000" cy="1777949"/>
          </a:xfrm>
        </p:spPr>
        <p:txBody>
          <a:bodyPr/>
          <a:lstStyle/>
          <a:p>
            <a:pPr marL="250825" indent="-250825" eaLnBrk="1" hangingPunct="1">
              <a:lnSpc>
                <a:spcPct val="80000"/>
              </a:lnSpc>
            </a:pPr>
            <a:r>
              <a:rPr lang="lv-LV" sz="2800" dirty="0" smtClean="0"/>
              <a:t>Čigāni saka, ka Bībelē ir rakstīts, ka Jēzu</a:t>
            </a:r>
            <a:r>
              <a:rPr lang="lv-LV" sz="2800" dirty="0" smtClean="0"/>
              <a:t>s viņiem</a:t>
            </a:r>
            <a:r>
              <a:rPr lang="lv-LV" sz="2800" dirty="0" smtClean="0"/>
              <a:t>                ir atdevis vienu no savām krusta naglām un tāpēc viņiem ir atļauja zagt un tas nav grēks. </a:t>
            </a:r>
          </a:p>
          <a:p>
            <a:pPr marL="250825" indent="-250825" eaLnBrk="1" hangingPunct="1">
              <a:lnSpc>
                <a:spcPct val="80000"/>
              </a:lnSpc>
            </a:pPr>
            <a:r>
              <a:rPr lang="lv-LV" sz="2800" dirty="0" smtClean="0"/>
              <a:t>Nekas tāds nav rakstīts, tas ir tikai </a:t>
            </a:r>
            <a:r>
              <a:rPr lang="lv-LV" sz="2800" b="1" dirty="0" smtClean="0"/>
              <a:t>mīts</a:t>
            </a:r>
            <a:r>
              <a:rPr lang="lv-LV" sz="2800" dirty="0" smtClean="0"/>
              <a:t>, </a:t>
            </a:r>
            <a:r>
              <a:rPr lang="lv-LV" sz="2800" b="1" dirty="0" smtClean="0"/>
              <a:t>meli</a:t>
            </a:r>
          </a:p>
          <a:p>
            <a:pPr marL="250825" indent="-250825" eaLnBrk="1" hangingPunct="1">
              <a:lnSpc>
                <a:spcPct val="80000"/>
              </a:lnSpc>
            </a:pPr>
            <a:r>
              <a:rPr lang="lv-LV" sz="2800" b="1" dirty="0" smtClean="0"/>
              <a:t>Nevienam nav dota brīvbiļete zagt!</a:t>
            </a:r>
            <a:endParaRPr lang="lv-LV" sz="2000" b="1" dirty="0"/>
          </a:p>
        </p:txBody>
      </p:sp>
      <p:pic>
        <p:nvPicPr>
          <p:cNvPr id="8" name="Picture 3" descr="D:\Downloads\thief.png"/>
          <p:cNvPicPr>
            <a:picLocks noChangeAspect="1" noChangeArrowheads="1"/>
          </p:cNvPicPr>
          <p:nvPr/>
        </p:nvPicPr>
        <p:blipFill>
          <a:blip r:embed="rId3" cstate="print"/>
          <a:srcRect/>
          <a:stretch>
            <a:fillRect/>
          </a:stretch>
        </p:blipFill>
        <p:spPr bwMode="auto">
          <a:xfrm>
            <a:off x="8100392" y="0"/>
            <a:ext cx="1043608" cy="1043609"/>
          </a:xfrm>
          <a:prstGeom prst="rect">
            <a:avLst/>
          </a:prstGeom>
          <a:noFill/>
        </p:spPr>
      </p:pic>
      <p:sp>
        <p:nvSpPr>
          <p:cNvPr id="2052" name="AutoShape 4" descr="https://f12.pmo.ee/5IBy2wXwOmqvrJL7Xql7ytqfvOc=/1442x0/filters:format(webp)/nginx/o/2018/07/05/8127878t1h06d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9634" name="Picture 2" descr="Sapņu tulks čigāni. Ko nozīmē sapnī čigāni?"/>
          <p:cNvPicPr>
            <a:picLocks noChangeAspect="1" noChangeArrowheads="1"/>
          </p:cNvPicPr>
          <p:nvPr/>
        </p:nvPicPr>
        <p:blipFill>
          <a:blip r:embed="rId4" cstate="print"/>
          <a:srcRect/>
          <a:stretch>
            <a:fillRect/>
          </a:stretch>
        </p:blipFill>
        <p:spPr bwMode="auto">
          <a:xfrm>
            <a:off x="1363080" y="2558480"/>
            <a:ext cx="6449280" cy="4299520"/>
          </a:xfrm>
          <a:prstGeom prst="rect">
            <a:avLst/>
          </a:prstGeom>
          <a:ln>
            <a:noFill/>
          </a:ln>
          <a:effectLst>
            <a:softEdge rad="112500"/>
          </a:effectLst>
        </p:spPr>
      </p:pic>
      <p:pic>
        <p:nvPicPr>
          <p:cNvPr id="9" name="Picture 8" descr="cancel.png"/>
          <p:cNvPicPr>
            <a:picLocks noChangeAspect="1"/>
          </p:cNvPicPr>
          <p:nvPr/>
        </p:nvPicPr>
        <p:blipFill>
          <a:blip r:embed="rId5" cstate="print"/>
          <a:stretch>
            <a:fillRect/>
          </a:stretch>
        </p:blipFill>
        <p:spPr>
          <a:xfrm>
            <a:off x="7488832" y="1556792"/>
            <a:ext cx="1475656" cy="1475656"/>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9634"/>
                                        </p:tgtEl>
                                        <p:attrNameLst>
                                          <p:attrName>style.visibility</p:attrName>
                                        </p:attrNameLst>
                                      </p:cBhvr>
                                      <p:to>
                                        <p:strVal val="visible"/>
                                      </p:to>
                                    </p:set>
                                    <p:animEffect transition="in" filter="fade">
                                      <p:cBhvr>
                                        <p:cTn id="16" dur="2000"/>
                                        <p:tgtEl>
                                          <p:spTgt spid="69634"/>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4500"/>
                            </p:stCondLst>
                            <p:childTnLst>
                              <p:par>
                                <p:cTn id="21" presetID="9" presetClass="entr" presetSubtype="0" fill="hold" grpId="0" nodeType="afterEffect">
                                  <p:stCondLst>
                                    <p:cond delay="0"/>
                                  </p:stCondLst>
                                  <p:childTnLst>
                                    <p:set>
                                      <p:cBhvr>
                                        <p:cTn id="22" dur="1" fill="hold">
                                          <p:stCondLst>
                                            <p:cond delay="0"/>
                                          </p:stCondLst>
                                        </p:cTn>
                                        <p:tgtEl>
                                          <p:spTgt spid="60419">
                                            <p:txEl>
                                              <p:pRg st="0" end="0"/>
                                            </p:txEl>
                                          </p:spTgt>
                                        </p:tgtEl>
                                        <p:attrNameLst>
                                          <p:attrName>style.visibility</p:attrName>
                                        </p:attrNameLst>
                                      </p:cBhvr>
                                      <p:to>
                                        <p:strVal val="visible"/>
                                      </p:to>
                                    </p:set>
                                    <p:animEffect transition="in" filter="dissolve">
                                      <p:cBhvr>
                                        <p:cTn id="23" dur="500"/>
                                        <p:tgtEl>
                                          <p:spTgt spid="60419">
                                            <p:txEl>
                                              <p:pRg st="0" end="0"/>
                                            </p:txEl>
                                          </p:spTgt>
                                        </p:tgtEl>
                                      </p:cBhvr>
                                    </p:animEffect>
                                  </p:childTnLst>
                                </p:cTn>
                              </p:par>
                            </p:childTnLst>
                          </p:cTn>
                        </p:par>
                        <p:par>
                          <p:cTn id="24" fill="hold">
                            <p:stCondLst>
                              <p:cond delay="5000"/>
                            </p:stCondLst>
                            <p:childTnLst>
                              <p:par>
                                <p:cTn id="25" presetID="9" presetClass="entr" presetSubtype="0" fill="hold" grpId="0" nodeType="afterEffect">
                                  <p:stCondLst>
                                    <p:cond delay="0"/>
                                  </p:stCondLst>
                                  <p:childTnLst>
                                    <p:set>
                                      <p:cBhvr>
                                        <p:cTn id="26" dur="1" fill="hold">
                                          <p:stCondLst>
                                            <p:cond delay="0"/>
                                          </p:stCondLst>
                                        </p:cTn>
                                        <p:tgtEl>
                                          <p:spTgt spid="60419">
                                            <p:txEl>
                                              <p:pRg st="1" end="1"/>
                                            </p:txEl>
                                          </p:spTgt>
                                        </p:tgtEl>
                                        <p:attrNameLst>
                                          <p:attrName>style.visibility</p:attrName>
                                        </p:attrNameLst>
                                      </p:cBhvr>
                                      <p:to>
                                        <p:strVal val="visible"/>
                                      </p:to>
                                    </p:set>
                                    <p:animEffect transition="in" filter="dissolve">
                                      <p:cBhvr>
                                        <p:cTn id="27" dur="500"/>
                                        <p:tgtEl>
                                          <p:spTgt spid="60419">
                                            <p:txEl>
                                              <p:pRg st="1" end="1"/>
                                            </p:txEl>
                                          </p:spTgt>
                                        </p:tgtEl>
                                      </p:cBhvr>
                                    </p:animEffect>
                                  </p:childTnLst>
                                </p:cTn>
                              </p:par>
                            </p:childTnLst>
                          </p:cTn>
                        </p:par>
                        <p:par>
                          <p:cTn id="28" fill="hold">
                            <p:stCondLst>
                              <p:cond delay="5500"/>
                            </p:stCondLst>
                            <p:childTnLst>
                              <p:par>
                                <p:cTn id="29" presetID="9" presetClass="entr" presetSubtype="0" fill="hold" grpId="0" nodeType="afterEffect">
                                  <p:stCondLst>
                                    <p:cond delay="0"/>
                                  </p:stCondLst>
                                  <p:childTnLst>
                                    <p:set>
                                      <p:cBhvr>
                                        <p:cTn id="30" dur="1" fill="hold">
                                          <p:stCondLst>
                                            <p:cond delay="0"/>
                                          </p:stCondLst>
                                        </p:cTn>
                                        <p:tgtEl>
                                          <p:spTgt spid="60419">
                                            <p:txEl>
                                              <p:pRg st="2" end="2"/>
                                            </p:txEl>
                                          </p:spTgt>
                                        </p:tgtEl>
                                        <p:attrNameLst>
                                          <p:attrName>style.visibility</p:attrName>
                                        </p:attrNameLst>
                                      </p:cBhvr>
                                      <p:to>
                                        <p:strVal val="visible"/>
                                      </p:to>
                                    </p:set>
                                    <p:animEffect transition="in" filter="dissolve">
                                      <p:cBhvr>
                                        <p:cTn id="31" dur="500"/>
                                        <p:tgtEl>
                                          <p:spTgt spid="604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7</a:t>
            </a:fld>
            <a:endParaRPr lang="en-US"/>
          </a:p>
        </p:txBody>
      </p:sp>
      <p:sp>
        <p:nvSpPr>
          <p:cNvPr id="60418" name="Rectangle 2"/>
          <p:cNvSpPr>
            <a:spLocks noGrp="1" noChangeArrowheads="1"/>
          </p:cNvSpPr>
          <p:nvPr>
            <p:ph type="title"/>
          </p:nvPr>
        </p:nvSpPr>
        <p:spPr>
          <a:xfrm>
            <a:off x="0" y="115888"/>
            <a:ext cx="8675688" cy="404812"/>
          </a:xfrm>
        </p:spPr>
        <p:txBody>
          <a:bodyPr/>
          <a:lstStyle/>
          <a:p>
            <a:pPr marL="762000" indent="-762000" eaLnBrk="1" hangingPunct="1">
              <a:defRPr/>
            </a:pPr>
            <a:r>
              <a:rPr lang="lv-LV" sz="4800" b="1" dirty="0" smtClean="0">
                <a:solidFill>
                  <a:schemeClr val="tx1"/>
                </a:solidFill>
              </a:rPr>
              <a:t>Lieli un mazi zagļi</a:t>
            </a:r>
            <a:endParaRPr lang="en-US" sz="4800" b="1" dirty="0">
              <a:solidFill>
                <a:schemeClr val="tx1"/>
              </a:solidFill>
            </a:endParaRPr>
          </a:p>
        </p:txBody>
      </p:sp>
      <p:pic>
        <p:nvPicPr>
          <p:cNvPr id="8" name="Picture 3" descr="D:\Downloads\thief.png"/>
          <p:cNvPicPr>
            <a:picLocks noChangeAspect="1" noChangeArrowheads="1"/>
          </p:cNvPicPr>
          <p:nvPr/>
        </p:nvPicPr>
        <p:blipFill>
          <a:blip r:embed="rId3" cstate="print"/>
          <a:srcRect/>
          <a:stretch>
            <a:fillRect/>
          </a:stretch>
        </p:blipFill>
        <p:spPr bwMode="auto">
          <a:xfrm>
            <a:off x="8100392" y="0"/>
            <a:ext cx="1043608" cy="1043609"/>
          </a:xfrm>
          <a:prstGeom prst="rect">
            <a:avLst/>
          </a:prstGeom>
          <a:noFill/>
        </p:spPr>
      </p:pic>
      <p:sp>
        <p:nvSpPr>
          <p:cNvPr id="2052" name="AutoShape 4" descr="https://f12.pmo.ee/5IBy2wXwOmqvrJL7Xql7ytqfvOc=/1442x0/filters:format(webp)/nginx/o/2018/07/05/8127878t1h06d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2" descr="Retail Shoplifting Man Stealing In Supermarket Stock Photo - Download Image  Now - Shoplifter, Stealing - Crime, Supermarket - iStock"/>
          <p:cNvPicPr>
            <a:picLocks noChangeAspect="1" noChangeArrowheads="1"/>
          </p:cNvPicPr>
          <p:nvPr/>
        </p:nvPicPr>
        <p:blipFill>
          <a:blip r:embed="rId4" cstate="print"/>
          <a:srcRect/>
          <a:stretch>
            <a:fillRect/>
          </a:stretch>
        </p:blipFill>
        <p:spPr bwMode="auto">
          <a:xfrm>
            <a:off x="447647" y="2852936"/>
            <a:ext cx="8379013" cy="4005064"/>
          </a:xfrm>
          <a:prstGeom prst="rect">
            <a:avLst/>
          </a:prstGeom>
          <a:ln>
            <a:noFill/>
          </a:ln>
          <a:effectLst>
            <a:softEdge rad="112500"/>
          </a:effectLst>
        </p:spPr>
      </p:pic>
      <p:sp>
        <p:nvSpPr>
          <p:cNvPr id="12" name="Oval 11"/>
          <p:cNvSpPr/>
          <p:nvPr/>
        </p:nvSpPr>
        <p:spPr>
          <a:xfrm>
            <a:off x="5004048" y="836712"/>
            <a:ext cx="3851920" cy="172819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Lieli zagļi sēž greznās villās</a:t>
            </a:r>
            <a:endParaRPr lang="en-US" sz="3200" b="1" dirty="0">
              <a:solidFill>
                <a:srgbClr val="002060"/>
              </a:solidFill>
            </a:endParaRPr>
          </a:p>
        </p:txBody>
      </p:sp>
      <p:sp>
        <p:nvSpPr>
          <p:cNvPr id="13" name="Oval 12"/>
          <p:cNvSpPr/>
          <p:nvPr/>
        </p:nvSpPr>
        <p:spPr>
          <a:xfrm>
            <a:off x="323528" y="908720"/>
            <a:ext cx="3744416" cy="11521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Mazi zagļi sēž cietumā</a:t>
            </a:r>
            <a:endParaRPr lang="en-US" sz="3200" b="1" dirty="0">
              <a:solidFill>
                <a:srgbClr val="002060"/>
              </a:solidFill>
            </a:endParaRPr>
          </a:p>
        </p:txBody>
      </p:sp>
      <p:sp>
        <p:nvSpPr>
          <p:cNvPr id="14" name="Oval 13"/>
          <p:cNvSpPr/>
          <p:nvPr/>
        </p:nvSpPr>
        <p:spPr>
          <a:xfrm>
            <a:off x="539552" y="3140968"/>
            <a:ext cx="3744416" cy="11521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Visi zagļi ir muļķi</a:t>
            </a:r>
            <a:endParaRPr lang="en-US" sz="3200" b="1" dirty="0">
              <a:solidFill>
                <a:srgbClr val="002060"/>
              </a:solidFill>
            </a:endParaRPr>
          </a:p>
        </p:txBody>
      </p:sp>
      <p:sp>
        <p:nvSpPr>
          <p:cNvPr id="15" name="Oval 14"/>
          <p:cNvSpPr/>
          <p:nvPr/>
        </p:nvSpPr>
        <p:spPr>
          <a:xfrm>
            <a:off x="323528" y="5517232"/>
            <a:ext cx="3744416" cy="11521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Lielie zagļi ir ļoti gudri</a:t>
            </a:r>
            <a:endParaRPr lang="en-US" sz="3200" b="1" dirty="0">
              <a:solidFill>
                <a:srgbClr val="002060"/>
              </a:solidFill>
            </a:endParaRPr>
          </a:p>
        </p:txBody>
      </p:sp>
      <p:pic>
        <p:nvPicPr>
          <p:cNvPr id="16" name="Picture 15" descr="cancel.png"/>
          <p:cNvPicPr>
            <a:picLocks noChangeAspect="1"/>
          </p:cNvPicPr>
          <p:nvPr/>
        </p:nvPicPr>
        <p:blipFill>
          <a:blip r:embed="rId5" cstate="print"/>
          <a:stretch>
            <a:fillRect/>
          </a:stretch>
        </p:blipFill>
        <p:spPr>
          <a:xfrm>
            <a:off x="27659" y="3140968"/>
            <a:ext cx="1159965" cy="115996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0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2000"/>
                                        <p:tgtEl>
                                          <p:spTgt spid="16"/>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2" grpId="0" animBg="1"/>
      <p:bldP spid="13" grpId="0" animBg="1"/>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3" name="Picture 3"/>
          <p:cNvPicPr>
            <a:picLocks noChangeAspect="1" noChangeArrowheads="1"/>
          </p:cNvPicPr>
          <p:nvPr/>
        </p:nvPicPr>
        <p:blipFill>
          <a:blip r:embed="rId3" cstate="print"/>
          <a:srcRect/>
          <a:stretch>
            <a:fillRect/>
          </a:stretch>
        </p:blipFill>
        <p:spPr bwMode="auto">
          <a:xfrm>
            <a:off x="0" y="947451"/>
            <a:ext cx="9144001" cy="5910550"/>
          </a:xfrm>
          <a:prstGeom prst="rect">
            <a:avLst/>
          </a:prstGeom>
          <a:noFill/>
          <a:ln w="9525">
            <a:noFill/>
            <a:miter lim="800000"/>
            <a:headEnd/>
            <a:tailEnd/>
          </a:ln>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8</a:t>
            </a:fld>
            <a:endParaRPr lang="en-US"/>
          </a:p>
        </p:txBody>
      </p:sp>
      <p:sp>
        <p:nvSpPr>
          <p:cNvPr id="60418" name="Rectangle 2"/>
          <p:cNvSpPr>
            <a:spLocks noGrp="1" noChangeArrowheads="1"/>
          </p:cNvSpPr>
          <p:nvPr>
            <p:ph type="title"/>
          </p:nvPr>
        </p:nvSpPr>
        <p:spPr>
          <a:xfrm>
            <a:off x="0" y="115888"/>
            <a:ext cx="8675688" cy="404812"/>
          </a:xfrm>
        </p:spPr>
        <p:txBody>
          <a:bodyPr/>
          <a:lstStyle/>
          <a:p>
            <a:pPr marL="762000" indent="-762000" eaLnBrk="1" hangingPunct="1">
              <a:defRPr/>
            </a:pPr>
            <a:r>
              <a:rPr lang="lv-LV" sz="4800" b="1" dirty="0" smtClean="0">
                <a:solidFill>
                  <a:schemeClr val="tx1"/>
                </a:solidFill>
              </a:rPr>
              <a:t>Kā mēs zogam</a:t>
            </a:r>
            <a:endParaRPr lang="en-US" sz="4800" b="1" dirty="0">
              <a:solidFill>
                <a:schemeClr val="tx1"/>
              </a:solidFill>
            </a:endParaRPr>
          </a:p>
        </p:txBody>
      </p:sp>
      <p:pic>
        <p:nvPicPr>
          <p:cNvPr id="8" name="Picture 3" descr="D:\Downloads\thief.png"/>
          <p:cNvPicPr>
            <a:picLocks noChangeAspect="1" noChangeArrowheads="1"/>
          </p:cNvPicPr>
          <p:nvPr/>
        </p:nvPicPr>
        <p:blipFill>
          <a:blip r:embed="rId4" cstate="print"/>
          <a:srcRect/>
          <a:stretch>
            <a:fillRect/>
          </a:stretch>
        </p:blipFill>
        <p:spPr bwMode="auto">
          <a:xfrm>
            <a:off x="8100392" y="0"/>
            <a:ext cx="1043608" cy="1043609"/>
          </a:xfrm>
          <a:prstGeom prst="rect">
            <a:avLst/>
          </a:prstGeom>
          <a:noFill/>
        </p:spPr>
      </p:pic>
      <p:sp>
        <p:nvSpPr>
          <p:cNvPr id="2052" name="AutoShape 4" descr="https://f12.pmo.ee/5IBy2wXwOmqvrJL7Xql7ytqfvOc=/1442x0/filters:format(webp)/nginx/o/2018/07/05/8127878t1h06d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Oval 11"/>
          <p:cNvSpPr/>
          <p:nvPr/>
        </p:nvSpPr>
        <p:spPr>
          <a:xfrm>
            <a:off x="5004048" y="980728"/>
            <a:ext cx="3851920" cy="11521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Krāpšanās ar nodokļiem</a:t>
            </a:r>
            <a:endParaRPr lang="en-US" sz="3200" b="1" dirty="0">
              <a:solidFill>
                <a:srgbClr val="002060"/>
              </a:solidFill>
            </a:endParaRPr>
          </a:p>
        </p:txBody>
      </p:sp>
      <p:sp>
        <p:nvSpPr>
          <p:cNvPr id="13" name="Oval 12"/>
          <p:cNvSpPr/>
          <p:nvPr/>
        </p:nvSpPr>
        <p:spPr>
          <a:xfrm>
            <a:off x="3563888" y="4077072"/>
            <a:ext cx="5580112" cy="172819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Dienesta labumu izmantošana savām vajadzībām</a:t>
            </a:r>
            <a:endParaRPr lang="en-US" sz="3200" b="1" dirty="0">
              <a:solidFill>
                <a:srgbClr val="002060"/>
              </a:solidFill>
            </a:endParaRPr>
          </a:p>
        </p:txBody>
      </p:sp>
      <p:sp>
        <p:nvSpPr>
          <p:cNvPr id="14" name="Oval 13"/>
          <p:cNvSpPr/>
          <p:nvPr/>
        </p:nvSpPr>
        <p:spPr>
          <a:xfrm>
            <a:off x="107504" y="2780928"/>
            <a:ext cx="4176464" cy="158417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Nelietīga dzīvošana uz pabalstiem</a:t>
            </a:r>
            <a:endParaRPr lang="en-US" sz="3200" b="1" dirty="0">
              <a:solidFill>
                <a:srgbClr val="002060"/>
              </a:solidFill>
            </a:endParaRPr>
          </a:p>
        </p:txBody>
      </p:sp>
      <p:sp>
        <p:nvSpPr>
          <p:cNvPr id="15" name="Oval 14"/>
          <p:cNvSpPr/>
          <p:nvPr/>
        </p:nvSpPr>
        <p:spPr>
          <a:xfrm>
            <a:off x="323528" y="5517232"/>
            <a:ext cx="3744416" cy="11521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Nolaidība darbā</a:t>
            </a:r>
            <a:endParaRPr lang="en-US" sz="3200" b="1" dirty="0">
              <a:solidFill>
                <a:srgbClr val="002060"/>
              </a:solidFill>
            </a:endParaRPr>
          </a:p>
        </p:txBody>
      </p:sp>
      <p:sp>
        <p:nvSpPr>
          <p:cNvPr id="17" name="Oval 16"/>
          <p:cNvSpPr/>
          <p:nvPr/>
        </p:nvSpPr>
        <p:spPr>
          <a:xfrm>
            <a:off x="395536" y="1052736"/>
            <a:ext cx="3456384" cy="112474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Braukšana bez biļetes</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1683"/>
                                        </p:tgtEl>
                                        <p:attrNameLst>
                                          <p:attrName>style.visibility</p:attrName>
                                        </p:attrNameLst>
                                      </p:cBhvr>
                                      <p:to>
                                        <p:strVal val="visible"/>
                                      </p:to>
                                    </p:set>
                                    <p:animEffect transition="in" filter="fade">
                                      <p:cBhvr>
                                        <p:cTn id="15" dur="2000"/>
                                        <p:tgtEl>
                                          <p:spTgt spid="71683"/>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2" grpId="0" animBg="1"/>
      <p:bldP spid="13" grpId="0" animBg="1"/>
      <p:bldP spid="14" grpId="0" animBg="1"/>
      <p:bldP spid="15"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9</a:t>
            </a:fld>
            <a:endParaRPr lang="en-US"/>
          </a:p>
        </p:txBody>
      </p:sp>
      <p:sp>
        <p:nvSpPr>
          <p:cNvPr id="60418" name="Rectangle 2"/>
          <p:cNvSpPr>
            <a:spLocks noGrp="1" noChangeArrowheads="1"/>
          </p:cNvSpPr>
          <p:nvPr>
            <p:ph type="title"/>
          </p:nvPr>
        </p:nvSpPr>
        <p:spPr>
          <a:xfrm>
            <a:off x="0" y="115888"/>
            <a:ext cx="8675688" cy="404812"/>
          </a:xfrm>
        </p:spPr>
        <p:txBody>
          <a:bodyPr/>
          <a:lstStyle/>
          <a:p>
            <a:pPr marL="762000" indent="-762000" eaLnBrk="1" hangingPunct="1">
              <a:defRPr/>
            </a:pPr>
            <a:r>
              <a:rPr lang="lv-LV" sz="4800" b="1" dirty="0">
                <a:solidFill>
                  <a:schemeClr val="tx1"/>
                </a:solidFill>
              </a:rPr>
              <a:t>7. bauslis</a:t>
            </a:r>
            <a:endParaRPr lang="en-US" sz="4800" b="1" dirty="0">
              <a:solidFill>
                <a:schemeClr val="tx1"/>
              </a:solidFill>
            </a:endParaRPr>
          </a:p>
        </p:txBody>
      </p:sp>
      <p:sp>
        <p:nvSpPr>
          <p:cNvPr id="60419" name="Rectangle 3"/>
          <p:cNvSpPr>
            <a:spLocks noGrp="1" noChangeArrowheads="1"/>
          </p:cNvSpPr>
          <p:nvPr>
            <p:ph type="body" sz="half" idx="1"/>
          </p:nvPr>
        </p:nvSpPr>
        <p:spPr>
          <a:xfrm>
            <a:off x="0" y="642939"/>
            <a:ext cx="9144000" cy="2498030"/>
          </a:xfrm>
        </p:spPr>
        <p:txBody>
          <a:bodyPr/>
          <a:lstStyle/>
          <a:p>
            <a:pPr marL="250825" indent="-250825" eaLnBrk="1" hangingPunct="1">
              <a:lnSpc>
                <a:spcPct val="80000"/>
              </a:lnSpc>
              <a:buFont typeface="Wingdings" pitchFamily="2" charset="2"/>
              <a:buNone/>
            </a:pPr>
            <a:r>
              <a:rPr lang="lv-LV" sz="2800" dirty="0"/>
              <a:t>„</a:t>
            </a:r>
            <a:r>
              <a:rPr lang="lv-LV" sz="2800" i="1" dirty="0"/>
              <a:t>Nevar kalpot Dievam un mantai</a:t>
            </a:r>
            <a:r>
              <a:rPr lang="lv-LV" sz="2800" dirty="0"/>
              <a:t>.” (Mt.6:24)</a:t>
            </a:r>
          </a:p>
          <a:p>
            <a:pPr marL="250825" indent="-250825" eaLnBrk="1" hangingPunct="1">
              <a:lnSpc>
                <a:spcPct val="80000"/>
              </a:lnSpc>
              <a:buFontTx/>
              <a:buNone/>
            </a:pPr>
            <a:endParaRPr lang="lv-LV" sz="1000" b="1" dirty="0">
              <a:solidFill>
                <a:srgbClr val="F8F204"/>
              </a:solidFill>
            </a:endParaRPr>
          </a:p>
          <a:p>
            <a:pPr marL="250825" indent="-250825" eaLnBrk="1" hangingPunct="1"/>
            <a:r>
              <a:rPr lang="lv-LV" sz="2800" dirty="0" smtClean="0"/>
              <a:t>Mēs </a:t>
            </a:r>
            <a:r>
              <a:rPr lang="lv-LV" sz="2800" dirty="0"/>
              <a:t>esam </a:t>
            </a:r>
            <a:r>
              <a:rPr lang="lv-LV" sz="2800" b="1" dirty="0"/>
              <a:t>tik daudz zagļi</a:t>
            </a:r>
            <a:r>
              <a:rPr lang="lv-LV" sz="2800" dirty="0"/>
              <a:t>, nevis cik daudz mēs reāli nozogam, bet cik mēs </a:t>
            </a:r>
            <a:r>
              <a:rPr lang="lv-LV" sz="2800" b="1" dirty="0"/>
              <a:t>būtu gatavi nozagt </a:t>
            </a:r>
            <a:r>
              <a:rPr lang="lv-LV" sz="2800" dirty="0"/>
              <a:t>tad, ja mūs neviens nekad nepieķertu, neuzzinātu &amp; mums par to nekas nedraudētu</a:t>
            </a:r>
            <a:r>
              <a:rPr lang="lv-LV" sz="2800" dirty="0" smtClean="0"/>
              <a:t>.</a:t>
            </a:r>
          </a:p>
          <a:p>
            <a:pPr marL="250825" indent="-250825" eaLnBrk="1" hangingPunct="1">
              <a:lnSpc>
                <a:spcPct val="80000"/>
              </a:lnSpc>
            </a:pPr>
            <a:r>
              <a:rPr lang="lv-LV" sz="2800" b="1" dirty="0" smtClean="0"/>
              <a:t>2009.g. </a:t>
            </a:r>
            <a:r>
              <a:rPr lang="lv-LV" sz="2800" b="1" dirty="0" smtClean="0"/>
              <a:t>13.janvāra grautiņi pie Saeimas</a:t>
            </a:r>
            <a:endParaRPr lang="lv-LV" sz="2800" b="1" dirty="0"/>
          </a:p>
          <a:p>
            <a:pPr marL="250825" indent="-250825" eaLnBrk="1" hangingPunct="1">
              <a:lnSpc>
                <a:spcPct val="80000"/>
              </a:lnSpc>
              <a:buFont typeface="Wingdings" pitchFamily="2" charset="2"/>
              <a:buNone/>
            </a:pPr>
            <a:endParaRPr lang="lv-LV" sz="1200" dirty="0"/>
          </a:p>
          <a:p>
            <a:pPr marL="250825" indent="-250825" eaLnBrk="1" hangingPunct="1">
              <a:lnSpc>
                <a:spcPct val="80000"/>
              </a:lnSpc>
            </a:pPr>
            <a:endParaRPr lang="lv-LV" sz="2000" dirty="0"/>
          </a:p>
        </p:txBody>
      </p:sp>
      <p:pic>
        <p:nvPicPr>
          <p:cNvPr id="8" name="Picture 3" descr="D:\Downloads\thief.png"/>
          <p:cNvPicPr>
            <a:picLocks noChangeAspect="1" noChangeArrowheads="1"/>
          </p:cNvPicPr>
          <p:nvPr/>
        </p:nvPicPr>
        <p:blipFill>
          <a:blip r:embed="rId3" cstate="print"/>
          <a:srcRect/>
          <a:stretch>
            <a:fillRect/>
          </a:stretch>
        </p:blipFill>
        <p:spPr bwMode="auto">
          <a:xfrm>
            <a:off x="7812360" y="0"/>
            <a:ext cx="1331640" cy="1331641"/>
          </a:xfrm>
          <a:prstGeom prst="rect">
            <a:avLst/>
          </a:prstGeom>
          <a:noFill/>
        </p:spPr>
      </p:pic>
      <p:sp>
        <p:nvSpPr>
          <p:cNvPr id="2052" name="AutoShape 4" descr="https://f12.pmo.ee/5IBy2wXwOmqvrJL7Xql7ytqfvOc=/1442x0/filters:format(webp)/nginx/o/2018/07/05/8127878t1h06d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3" name="Picture 5"/>
          <p:cNvPicPr>
            <a:picLocks noChangeAspect="1" noChangeArrowheads="1"/>
          </p:cNvPicPr>
          <p:nvPr/>
        </p:nvPicPr>
        <p:blipFill>
          <a:blip r:embed="rId4" cstate="print"/>
          <a:srcRect/>
          <a:stretch>
            <a:fillRect/>
          </a:stretch>
        </p:blipFill>
        <p:spPr bwMode="auto">
          <a:xfrm>
            <a:off x="1763688" y="3429000"/>
            <a:ext cx="5271447" cy="3429000"/>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0419">
                                            <p:txEl>
                                              <p:pRg st="0" end="0"/>
                                            </p:txEl>
                                          </p:spTgt>
                                        </p:tgtEl>
                                        <p:attrNameLst>
                                          <p:attrName>style.visibility</p:attrName>
                                        </p:attrNameLst>
                                      </p:cBhvr>
                                      <p:to>
                                        <p:strVal val="visible"/>
                                      </p:to>
                                    </p:set>
                                    <p:anim calcmode="lin" valueType="num">
                                      <p:cBhvr additive="base">
                                        <p:cTn id="15" dur="5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0419">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9" presetClass="entr" presetSubtype="0" fill="hold" grpId="0" nodeType="afterEffect">
                                  <p:stCondLst>
                                    <p:cond delay="0"/>
                                  </p:stCondLst>
                                  <p:childTnLst>
                                    <p:set>
                                      <p:cBhvr>
                                        <p:cTn id="19" dur="1" fill="hold">
                                          <p:stCondLst>
                                            <p:cond delay="0"/>
                                          </p:stCondLst>
                                        </p:cTn>
                                        <p:tgtEl>
                                          <p:spTgt spid="60419">
                                            <p:txEl>
                                              <p:pRg st="2" end="2"/>
                                            </p:txEl>
                                          </p:spTgt>
                                        </p:tgtEl>
                                        <p:attrNameLst>
                                          <p:attrName>style.visibility</p:attrName>
                                        </p:attrNameLst>
                                      </p:cBhvr>
                                      <p:to>
                                        <p:strVal val="visible"/>
                                      </p:to>
                                    </p:set>
                                    <p:animEffect transition="in" filter="dissolve">
                                      <p:cBhvr>
                                        <p:cTn id="20" dur="500"/>
                                        <p:tgtEl>
                                          <p:spTgt spid="60419">
                                            <p:txEl>
                                              <p:pRg st="2" end="2"/>
                                            </p:txEl>
                                          </p:spTgt>
                                        </p:tgtEl>
                                      </p:cBhvr>
                                    </p:animEffect>
                                  </p:childTnLst>
                                </p:cTn>
                              </p:par>
                            </p:childTnLst>
                          </p:cTn>
                        </p:par>
                        <p:par>
                          <p:cTn id="21" fill="hold">
                            <p:stCondLst>
                              <p:cond delay="3000"/>
                            </p:stCondLst>
                            <p:childTnLst>
                              <p:par>
                                <p:cTn id="22" presetID="9" presetClass="entr" presetSubtype="0" fill="hold" grpId="0" nodeType="afterEffect">
                                  <p:stCondLst>
                                    <p:cond delay="0"/>
                                  </p:stCondLst>
                                  <p:childTnLst>
                                    <p:set>
                                      <p:cBhvr>
                                        <p:cTn id="23" dur="1" fill="hold">
                                          <p:stCondLst>
                                            <p:cond delay="0"/>
                                          </p:stCondLst>
                                        </p:cTn>
                                        <p:tgtEl>
                                          <p:spTgt spid="60419">
                                            <p:txEl>
                                              <p:pRg st="3" end="3"/>
                                            </p:txEl>
                                          </p:spTgt>
                                        </p:tgtEl>
                                        <p:attrNameLst>
                                          <p:attrName>style.visibility</p:attrName>
                                        </p:attrNameLst>
                                      </p:cBhvr>
                                      <p:to>
                                        <p:strVal val="visible"/>
                                      </p:to>
                                    </p:set>
                                    <p:animEffect transition="in" filter="dissolve">
                                      <p:cBhvr>
                                        <p:cTn id="24" dur="500"/>
                                        <p:tgtEl>
                                          <p:spTgt spid="60419">
                                            <p:txEl>
                                              <p:pRg st="3" end="3"/>
                                            </p:txEl>
                                          </p:spTgt>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2053"/>
                                        </p:tgtEl>
                                        <p:attrNameLst>
                                          <p:attrName>style.visibility</p:attrName>
                                        </p:attrNameLst>
                                      </p:cBhvr>
                                      <p:to>
                                        <p:strVal val="visible"/>
                                      </p:to>
                                    </p:set>
                                    <p:animEffect transition="in" filter="fade">
                                      <p:cBhvr>
                                        <p:cTn id="28" dur="2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uiExpand="1"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14504</TotalTime>
  <Words>1262</Words>
  <Application>Microsoft Office PowerPoint</Application>
  <PresentationFormat>On-screen Show (4:3)</PresentationFormat>
  <Paragraphs>153</Paragraphs>
  <Slides>24</Slides>
  <Notes>14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Default Design</vt:lpstr>
      <vt:lpstr>2.Moz.20:15 Septītais bauslis</vt:lpstr>
      <vt:lpstr>Slide 2</vt:lpstr>
      <vt:lpstr>Luters:</vt:lpstr>
      <vt:lpstr>7. bauslis</vt:lpstr>
      <vt:lpstr>7. bauslis</vt:lpstr>
      <vt:lpstr>Čigānu brīvbiļete zagt</vt:lpstr>
      <vt:lpstr>Lieli un mazi zagļi</vt:lpstr>
      <vt:lpstr>Kā mēs zogam</vt:lpstr>
      <vt:lpstr>7. bauslis</vt:lpstr>
      <vt:lpstr>Visi cilvēki zog</vt:lpstr>
      <vt:lpstr>Dievs sodīs katru zagli</vt:lpstr>
      <vt:lpstr>Lācars un Bagātnieks</vt:lpstr>
      <vt:lpstr>Ja nedari labu tuvākiem, tu viņus apzodz</vt:lpstr>
      <vt:lpstr>Slide 14</vt:lpstr>
      <vt:lpstr>Dāvids pārkāpj laulību</vt:lpstr>
      <vt:lpstr>Jūdas Iskariots</vt:lpstr>
      <vt:lpstr>Ko darīt, ja esi grēkojis?</vt:lpstr>
      <vt:lpstr>Ko darīt, ja esi grēkojis?</vt:lpstr>
      <vt:lpstr>Pārvaldnieki, nevis īpašnieki</vt:lpstr>
      <vt:lpstr>Dieva dāvana</vt:lpstr>
      <vt:lpstr>Baušļa pamudinājums</vt:lpstr>
      <vt:lpstr>Ziedot</vt:lpstr>
      <vt:lpstr>7. bauslis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202</cp:revision>
  <dcterms:created xsi:type="dcterms:W3CDTF">2010-10-07T14:46:11Z</dcterms:created>
  <dcterms:modified xsi:type="dcterms:W3CDTF">2024-08-16T11:41:41Z</dcterms:modified>
</cp:coreProperties>
</file>