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87" r:id="rId2"/>
    <p:sldId id="288" r:id="rId3"/>
    <p:sldId id="289" r:id="rId4"/>
    <p:sldId id="290" r:id="rId5"/>
    <p:sldId id="291" r:id="rId6"/>
    <p:sldId id="293" r:id="rId7"/>
    <p:sldId id="302" r:id="rId8"/>
    <p:sldId id="303" r:id="rId9"/>
    <p:sldId id="304" r:id="rId10"/>
    <p:sldId id="305" r:id="rId11"/>
    <p:sldId id="306" r:id="rId12"/>
    <p:sldId id="307" r:id="rId13"/>
    <p:sldId id="308" r:id="rId14"/>
    <p:sldId id="297" r:id="rId15"/>
    <p:sldId id="299" r:id="rId16"/>
    <p:sldId id="300" r:id="rId17"/>
    <p:sldId id="309" r:id="rId18"/>
    <p:sldId id="310" r:id="rId19"/>
    <p:sldId id="301" r:id="rId20"/>
    <p:sldId id="272" r:id="rId21"/>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9/6/2024</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2"/>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2"/>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903C240F-DC44-4A87-969C-392C1AC14F94}" type="slidenum">
              <a:rPr lang="en-US"/>
              <a:pPr>
                <a:defRPr/>
              </a:pPr>
              <a:t>‹#›</a:t>
            </a:fld>
            <a:endParaRPr lang="en-US"/>
          </a:p>
        </p:txBody>
      </p:sp>
    </p:spTree>
    <p:extLst>
      <p:ext uri="{BB962C8B-B14F-4D97-AF65-F5344CB8AC3E}">
        <p14:creationId xmlns:p14="http://schemas.microsoft.com/office/powerpoint/2010/main" xmlns="" val="2091899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jpe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1"/>
          <p:cNvSpPr>
            <a:spLocks noGrp="1" noChangeArrowheads="1"/>
          </p:cNvSpPr>
          <p:nvPr>
            <p:ph type="sldNum" sz="quarter" idx="12"/>
          </p:nvPr>
        </p:nvSpPr>
        <p:spPr>
          <a:xfrm>
            <a:off x="7053264" y="5774531"/>
            <a:ext cx="441722" cy="171450"/>
          </a:xfrm>
          <a:noFill/>
        </p:spPr>
        <p:txBody>
          <a:bodyPr/>
          <a:lstStyle/>
          <a:p>
            <a:fld id="{4E00682E-A11E-4EDF-A1ED-8031801D6881}" type="slidenum">
              <a:rPr lang="en-US" smtClean="0"/>
              <a:pPr/>
              <a:t>1</a:t>
            </a:fld>
            <a:endParaRPr lang="en-US" smtClean="0"/>
          </a:p>
        </p:txBody>
      </p:sp>
      <p:sp>
        <p:nvSpPr>
          <p:cNvPr id="2051" name="Rectangle 3"/>
          <p:cNvSpPr>
            <a:spLocks noGrp="1" noChangeArrowheads="1"/>
          </p:cNvSpPr>
          <p:nvPr>
            <p:ph type="subTitle" idx="1"/>
          </p:nvPr>
        </p:nvSpPr>
        <p:spPr>
          <a:xfrm>
            <a:off x="2195736" y="6130627"/>
            <a:ext cx="4680520" cy="466725"/>
          </a:xfrm>
        </p:spPr>
        <p:txBody>
          <a:bodyPr/>
          <a:lstStyle/>
          <a:p>
            <a:pPr eaLnBrk="1" hangingPunct="1">
              <a:defRPr/>
            </a:pPr>
            <a:r>
              <a:rPr lang="lv-LV" dirty="0" smtClean="0"/>
              <a:t>Māc. Roberts Otomers</a:t>
            </a:r>
          </a:p>
        </p:txBody>
      </p:sp>
      <p:sp>
        <p:nvSpPr>
          <p:cNvPr id="2050" name="Rectangle 2"/>
          <p:cNvSpPr>
            <a:spLocks noGrp="1" noChangeArrowheads="1"/>
          </p:cNvSpPr>
          <p:nvPr>
            <p:ph type="ctrTitle"/>
          </p:nvPr>
        </p:nvSpPr>
        <p:spPr>
          <a:xfrm>
            <a:off x="1187624" y="260648"/>
            <a:ext cx="6669881" cy="762000"/>
          </a:xfrm>
        </p:spPr>
        <p:txBody>
          <a:bodyPr>
            <a:normAutofit fontScale="90000"/>
          </a:bodyPr>
          <a:lstStyle/>
          <a:p>
            <a:pPr eaLnBrk="1" hangingPunct="1">
              <a:defRPr/>
            </a:pPr>
            <a:r>
              <a:rPr lang="lv-LV" sz="5400" b="1" dirty="0" smtClean="0"/>
              <a:t>1.Moz.3 </a:t>
            </a:r>
            <a:r>
              <a:rPr lang="lv-LV" sz="5400" b="1" dirty="0"/>
              <a:t>Tēva diena</a:t>
            </a:r>
            <a:endParaRPr lang="en-US" sz="5400" b="1" dirty="0"/>
          </a:p>
        </p:txBody>
      </p:sp>
      <p:pic>
        <p:nvPicPr>
          <p:cNvPr id="6" name="Picture 3" descr="DOVE019"/>
          <p:cNvPicPr>
            <a:picLocks noChangeAspect="1" noChangeArrowheads="1"/>
          </p:cNvPicPr>
          <p:nvPr/>
        </p:nvPicPr>
        <p:blipFill>
          <a:blip r:embed="rId2" cstate="print"/>
          <a:srcRect/>
          <a:stretch>
            <a:fillRect/>
          </a:stretch>
        </p:blipFill>
        <p:spPr bwMode="auto">
          <a:xfrm>
            <a:off x="251520" y="0"/>
            <a:ext cx="782241" cy="1113234"/>
          </a:xfrm>
          <a:prstGeom prst="rect">
            <a:avLst/>
          </a:prstGeom>
          <a:noFill/>
          <a:ln w="9525">
            <a:noFill/>
            <a:miter lim="800000"/>
            <a:headEnd/>
            <a:tailEnd/>
          </a:ln>
        </p:spPr>
      </p:pic>
      <p:sp>
        <p:nvSpPr>
          <p:cNvPr id="4103" name="Text Box 6"/>
          <p:cNvSpPr txBox="1">
            <a:spLocks noChangeArrowheads="1"/>
          </p:cNvSpPr>
          <p:nvPr/>
        </p:nvSpPr>
        <p:spPr bwMode="auto">
          <a:xfrm>
            <a:off x="7474788" y="188640"/>
            <a:ext cx="1376772" cy="323165"/>
          </a:xfrm>
          <a:prstGeom prst="rect">
            <a:avLst/>
          </a:prstGeom>
          <a:noFill/>
          <a:ln w="9525">
            <a:noFill/>
            <a:miter lim="800000"/>
            <a:headEnd/>
            <a:tailEnd/>
          </a:ln>
        </p:spPr>
        <p:txBody>
          <a:bodyPr wrap="square">
            <a:spAutoFit/>
          </a:bodyPr>
          <a:lstStyle/>
          <a:p>
            <a:pPr>
              <a:spcBef>
                <a:spcPct val="50000"/>
              </a:spcBef>
            </a:pPr>
            <a:r>
              <a:rPr lang="lv-LV" sz="1500" dirty="0"/>
              <a:t>8.sept.2024.</a:t>
            </a:r>
          </a:p>
        </p:txBody>
      </p:sp>
      <p:pic>
        <p:nvPicPr>
          <p:cNvPr id="17410" name="Picture 2" descr="5 Reasons Why You Should Have Kids with Different Mothers - Crazy Dad Life"/>
          <p:cNvPicPr>
            <a:picLocks noChangeAspect="1" noChangeArrowheads="1"/>
          </p:cNvPicPr>
          <p:nvPr/>
        </p:nvPicPr>
        <p:blipFill>
          <a:blip r:embed="rId3" cstate="print"/>
          <a:srcRect/>
          <a:stretch>
            <a:fillRect/>
          </a:stretch>
        </p:blipFill>
        <p:spPr bwMode="auto">
          <a:xfrm>
            <a:off x="1547664" y="1040222"/>
            <a:ext cx="6048671" cy="5163500"/>
          </a:xfrm>
          <a:prstGeom prst="rect">
            <a:avLst/>
          </a:prstGeom>
          <a:ln>
            <a:noFill/>
          </a:ln>
          <a:effectLst>
            <a:softEdge rad="112500"/>
          </a:effectLst>
        </p:spPr>
      </p:pic>
    </p:spTree>
    <p:extLst>
      <p:ext uri="{BB962C8B-B14F-4D97-AF65-F5344CB8AC3E}">
        <p14:creationId xmlns:p14="http://schemas.microsoft.com/office/powerpoint/2010/main" xmlns="" val="361043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ircle(in)">
                                      <p:cBhvr>
                                        <p:cTn id="7" dur="2000"/>
                                        <p:tgtEl>
                                          <p:spTgt spid="2050"/>
                                        </p:tgtEl>
                                      </p:cBhvr>
                                    </p:animEffect>
                                  </p:childTnLst>
                                </p:cTn>
                              </p:par>
                            </p:childTnLst>
                          </p:cTn>
                        </p:par>
                        <p:par>
                          <p:cTn id="8" fill="hold">
                            <p:stCondLst>
                              <p:cond delay="2000"/>
                            </p:stCondLst>
                            <p:childTnLst>
                              <p:par>
                                <p:cTn id="9" presetID="5" presetClass="entr" presetSubtype="1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checkerboard(across)">
                                      <p:cBhvr>
                                        <p:cTn id="11" dur="500"/>
                                        <p:tgtEl>
                                          <p:spTgt spid="6"/>
                                        </p:tgtEl>
                                      </p:cBhvr>
                                    </p:animEffect>
                                  </p:childTnLst>
                                </p:cTn>
                              </p:par>
                              <p:par>
                                <p:cTn id="12" presetID="13" presetClass="entr" presetSubtype="16" fill="hold" grpId="0" nodeType="withEffect">
                                  <p:stCondLst>
                                    <p:cond delay="0"/>
                                  </p:stCondLst>
                                  <p:childTnLst>
                                    <p:set>
                                      <p:cBhvr>
                                        <p:cTn id="13" dur="1" fill="hold">
                                          <p:stCondLst>
                                            <p:cond delay="0"/>
                                          </p:stCondLst>
                                        </p:cTn>
                                        <p:tgtEl>
                                          <p:spTgt spid="2051">
                                            <p:txEl>
                                              <p:pRg st="0" end="0"/>
                                            </p:txEl>
                                          </p:spTgt>
                                        </p:tgtEl>
                                        <p:attrNameLst>
                                          <p:attrName>style.visibility</p:attrName>
                                        </p:attrNameLst>
                                      </p:cBhvr>
                                      <p:to>
                                        <p:strVal val="visible"/>
                                      </p:to>
                                    </p:set>
                                    <p:animEffect transition="in" filter="plus(in)">
                                      <p:cBhvr>
                                        <p:cTn id="14" dur="2000"/>
                                        <p:tgtEl>
                                          <p:spTgt spid="20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6"/>
          <p:cNvSpPr>
            <a:spLocks noGrp="1"/>
          </p:cNvSpPr>
          <p:nvPr>
            <p:ph type="sldNum" sz="quarter" idx="12"/>
          </p:nvPr>
        </p:nvSpPr>
        <p:spPr>
          <a:noFill/>
        </p:spPr>
        <p:txBody>
          <a:bodyPr/>
          <a:lstStyle/>
          <a:p>
            <a:fld id="{68AE6D0E-015E-4BD0-BD38-1484B5855BE9}" type="slidenum">
              <a:rPr lang="en-US" smtClean="0"/>
              <a:pPr/>
              <a:t>10</a:t>
            </a:fld>
            <a:endParaRPr lang="en-US"/>
          </a:p>
        </p:txBody>
      </p:sp>
      <p:sp>
        <p:nvSpPr>
          <p:cNvPr id="48130" name="Rectangle 2"/>
          <p:cNvSpPr>
            <a:spLocks noGrp="1" noChangeArrowheads="1"/>
          </p:cNvSpPr>
          <p:nvPr>
            <p:ph type="title"/>
          </p:nvPr>
        </p:nvSpPr>
        <p:spPr>
          <a:xfrm>
            <a:off x="14807" y="0"/>
            <a:ext cx="9129193" cy="706438"/>
          </a:xfrm>
        </p:spPr>
        <p:txBody>
          <a:bodyPr/>
          <a:lstStyle/>
          <a:p>
            <a:pPr marL="762000" indent="-762000" eaLnBrk="1" hangingPunct="1">
              <a:defRPr/>
            </a:pPr>
            <a:r>
              <a:rPr lang="lv-LV" b="1" dirty="0">
                <a:solidFill>
                  <a:schemeClr val="tx1"/>
                </a:solidFill>
              </a:rPr>
              <a:t>Vainas novelšana</a:t>
            </a:r>
            <a:endParaRPr lang="en-US" sz="4800" dirty="0">
              <a:solidFill>
                <a:schemeClr val="tx1"/>
              </a:solidFill>
            </a:endParaRPr>
          </a:p>
        </p:txBody>
      </p:sp>
      <p:sp>
        <p:nvSpPr>
          <p:cNvPr id="48131" name="Rectangle 3"/>
          <p:cNvSpPr>
            <a:spLocks noGrp="1" noChangeArrowheads="1"/>
          </p:cNvSpPr>
          <p:nvPr>
            <p:ph type="body" sz="half" idx="1"/>
          </p:nvPr>
        </p:nvSpPr>
        <p:spPr>
          <a:xfrm>
            <a:off x="0" y="656692"/>
            <a:ext cx="9144000" cy="3003227"/>
          </a:xfrm>
        </p:spPr>
        <p:txBody>
          <a:bodyPr/>
          <a:lstStyle/>
          <a:p>
            <a:pPr marL="0" indent="0">
              <a:buNone/>
            </a:pPr>
            <a:r>
              <a:rPr lang="lv-LV" sz="2800" dirty="0"/>
              <a:t>“</a:t>
            </a:r>
            <a:r>
              <a:rPr lang="lv-LV" sz="2800" i="1" dirty="0"/>
              <a:t>Un cilvēks sacīja: "Tā sieva, ko Tu man devi, lai viņa būtu ar mani, tā man deva no tā koka, un es ēdu.“ Un Dievs Tas Kungs sacīja sievai: "Ko tu esi darījusi?" Un sieva sacīja: "Čūska mani pievīla, un es ēdu. </a:t>
            </a:r>
            <a:r>
              <a:rPr lang="lv-LV" sz="2800" dirty="0"/>
              <a:t>"” (1.Moz.3:13-14)</a:t>
            </a:r>
          </a:p>
          <a:p>
            <a:pPr marL="0" indent="0">
              <a:buFont typeface="Wingdings" pitchFamily="2" charset="2"/>
              <a:buNone/>
            </a:pPr>
            <a:endParaRPr lang="lv-LV" sz="2000" b="1" dirty="0"/>
          </a:p>
          <a:p>
            <a:pPr marL="0" indent="0" eaLnBrk="1" hangingPunct="1">
              <a:lnSpc>
                <a:spcPct val="80000"/>
              </a:lnSpc>
            </a:pPr>
            <a:endParaRPr lang="lv-LV" sz="1400" dirty="0"/>
          </a:p>
        </p:txBody>
      </p:sp>
      <p:pic>
        <p:nvPicPr>
          <p:cNvPr id="28675" name="Picture 3"/>
          <p:cNvPicPr>
            <a:picLocks noChangeAspect="1" noChangeArrowheads="1"/>
          </p:cNvPicPr>
          <p:nvPr/>
        </p:nvPicPr>
        <p:blipFill>
          <a:blip r:embed="rId2" cstate="print"/>
          <a:srcRect t="7560" b="14951"/>
          <a:stretch>
            <a:fillRect/>
          </a:stretch>
        </p:blipFill>
        <p:spPr bwMode="auto">
          <a:xfrm>
            <a:off x="2887092" y="3257600"/>
            <a:ext cx="4025168" cy="3600400"/>
          </a:xfrm>
          <a:prstGeom prst="rect">
            <a:avLst/>
          </a:prstGeom>
          <a:ln>
            <a:noFill/>
          </a:ln>
          <a:effectLst>
            <a:softEdge rad="112500"/>
          </a:effectLst>
        </p:spPr>
      </p:pic>
      <p:sp>
        <p:nvSpPr>
          <p:cNvPr id="7" name="Rounded Rectangular Callout 6"/>
          <p:cNvSpPr/>
          <p:nvPr/>
        </p:nvSpPr>
        <p:spPr bwMode="auto">
          <a:xfrm>
            <a:off x="4716016" y="2744924"/>
            <a:ext cx="4355976" cy="684076"/>
          </a:xfrm>
          <a:prstGeom prst="wedgeRoundRectCallou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lv-LV" sz="3600" b="0" i="0" u="none" strike="noStrike" cap="none" normalizeH="0" baseline="0" dirty="0" smtClean="0">
                <a:ln>
                  <a:noFill/>
                </a:ln>
                <a:solidFill>
                  <a:schemeClr val="tx1"/>
                </a:solidFill>
                <a:effectLst/>
                <a:latin typeface="Tahoma" pitchFamily="34" charset="0"/>
              </a:rPr>
              <a:t>Es neesmu vainīgs!</a:t>
            </a:r>
            <a:endParaRPr kumimoji="0" lang="en-US" sz="3600" b="0" i="0" u="none" strike="noStrike" cap="none" normalizeH="0" baseline="0" dirty="0" smtClean="0">
              <a:ln>
                <a:noFill/>
              </a:ln>
              <a:solidFill>
                <a:schemeClr val="tx1"/>
              </a:solidFill>
              <a:effectLst/>
              <a:latin typeface="Tahoma" pitchFamily="34" charset="0"/>
            </a:endParaRPr>
          </a:p>
        </p:txBody>
      </p:sp>
      <p:sp>
        <p:nvSpPr>
          <p:cNvPr id="9" name="Rounded Rectangular Callout 8"/>
          <p:cNvSpPr/>
          <p:nvPr/>
        </p:nvSpPr>
        <p:spPr bwMode="auto">
          <a:xfrm flipH="1">
            <a:off x="144016" y="2960948"/>
            <a:ext cx="4283968" cy="684076"/>
          </a:xfrm>
          <a:prstGeom prst="wedgeRoundRectCallou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lv-LV" sz="3600" b="0" i="0" u="none" strike="noStrike" cap="none" normalizeH="0" baseline="0" dirty="0" smtClean="0">
                <a:ln>
                  <a:noFill/>
                </a:ln>
                <a:solidFill>
                  <a:schemeClr val="tx1"/>
                </a:solidFill>
                <a:effectLst/>
                <a:latin typeface="Tahoma" pitchFamily="34" charset="0"/>
              </a:rPr>
              <a:t>Es neesmu vainīga!</a:t>
            </a:r>
            <a:endParaRPr kumimoji="0" lang="en-US" sz="3600" b="0" i="0" u="none" strike="noStrike" cap="none" normalizeH="0" baseline="0" dirty="0" smtClean="0">
              <a:ln>
                <a:noFill/>
              </a:ln>
              <a:solidFill>
                <a:schemeClr val="tx1"/>
              </a:solidFill>
              <a:effectLst/>
              <a:latin typeface="Tahoma" pitchFamily="34" charset="0"/>
            </a:endParaRPr>
          </a:p>
        </p:txBody>
      </p:sp>
      <p:sp>
        <p:nvSpPr>
          <p:cNvPr id="10" name="Rounded Rectangular Callout 9"/>
          <p:cNvSpPr/>
          <p:nvPr/>
        </p:nvSpPr>
        <p:spPr bwMode="auto">
          <a:xfrm>
            <a:off x="5796136" y="3753036"/>
            <a:ext cx="3131840" cy="684076"/>
          </a:xfrm>
          <a:prstGeom prst="wedgeRoundRectCallou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lv-LV" sz="3600" b="0" i="0" u="none" strike="noStrike" cap="none" normalizeH="0" baseline="0" dirty="0" smtClean="0">
                <a:ln>
                  <a:noFill/>
                </a:ln>
                <a:solidFill>
                  <a:schemeClr val="tx1"/>
                </a:solidFill>
                <a:effectLst/>
                <a:latin typeface="Tahoma" pitchFamily="34" charset="0"/>
              </a:rPr>
              <a:t>Sieva vainīga!</a:t>
            </a:r>
            <a:endParaRPr kumimoji="0" lang="en-US" sz="3600" b="0" i="0" u="none" strike="noStrike" cap="none" normalizeH="0" baseline="0" dirty="0" smtClean="0">
              <a:ln>
                <a:noFill/>
              </a:ln>
              <a:solidFill>
                <a:schemeClr val="tx1"/>
              </a:solidFill>
              <a:effectLst/>
              <a:latin typeface="Tahoma" pitchFamily="34" charset="0"/>
            </a:endParaRPr>
          </a:p>
        </p:txBody>
      </p:sp>
      <p:sp>
        <p:nvSpPr>
          <p:cNvPr id="11" name="Rounded Rectangular Callout 10"/>
          <p:cNvSpPr/>
          <p:nvPr/>
        </p:nvSpPr>
        <p:spPr bwMode="auto">
          <a:xfrm>
            <a:off x="6840252" y="4761148"/>
            <a:ext cx="2087724" cy="1332148"/>
          </a:xfrm>
          <a:prstGeom prst="wedgeRoundRectCallou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lv-LV" sz="3600" b="0" i="0" u="none" strike="noStrike" cap="none" normalizeH="0" baseline="0" dirty="0" smtClean="0">
                <a:ln>
                  <a:noFill/>
                </a:ln>
                <a:solidFill>
                  <a:schemeClr val="tx1"/>
                </a:solidFill>
                <a:effectLst/>
                <a:latin typeface="Tahoma" pitchFamily="34" charset="0"/>
              </a:rPr>
              <a:t>Dievs vainīgs!</a:t>
            </a:r>
            <a:endParaRPr kumimoji="0" lang="en-US" sz="3600" b="0" i="0" u="none" strike="noStrike" cap="none" normalizeH="0" baseline="0" dirty="0" smtClean="0">
              <a:ln>
                <a:noFill/>
              </a:ln>
              <a:solidFill>
                <a:schemeClr val="tx1"/>
              </a:solidFill>
              <a:effectLst/>
              <a:latin typeface="Tahoma" pitchFamily="34" charset="0"/>
            </a:endParaRPr>
          </a:p>
        </p:txBody>
      </p:sp>
      <p:sp>
        <p:nvSpPr>
          <p:cNvPr id="12" name="Rounded Rectangular Callout 11"/>
          <p:cNvSpPr/>
          <p:nvPr/>
        </p:nvSpPr>
        <p:spPr bwMode="auto">
          <a:xfrm flipH="1">
            <a:off x="251520" y="3969060"/>
            <a:ext cx="2124236" cy="1260140"/>
          </a:xfrm>
          <a:prstGeom prst="wedgeRoundRectCallou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lv-LV" sz="3600" b="0" i="0" u="none" strike="noStrike" cap="none" normalizeH="0" baseline="0" dirty="0" smtClean="0">
                <a:ln>
                  <a:noFill/>
                </a:ln>
                <a:solidFill>
                  <a:schemeClr val="tx1"/>
                </a:solidFill>
                <a:effectLst/>
                <a:latin typeface="Tahoma" pitchFamily="34" charset="0"/>
              </a:rPr>
              <a:t>Čūska vainīga!</a:t>
            </a:r>
            <a:endParaRPr kumimoji="0" lang="en-US" sz="3600" b="0" i="0" u="none" strike="noStrike" cap="none" normalizeH="0" baseline="0" dirty="0" smtClean="0">
              <a:ln>
                <a:noFill/>
              </a:ln>
              <a:solidFill>
                <a:schemeClr val="tx1"/>
              </a:solidFill>
              <a:effectLst/>
              <a:latin typeface="Tahoma" pitchFamily="34" charset="0"/>
            </a:endParaRPr>
          </a:p>
        </p:txBody>
      </p:sp>
      <p:sp>
        <p:nvSpPr>
          <p:cNvPr id="13" name="Oval 12"/>
          <p:cNvSpPr/>
          <p:nvPr/>
        </p:nvSpPr>
        <p:spPr>
          <a:xfrm>
            <a:off x="215516" y="5625244"/>
            <a:ext cx="3456384" cy="1232756"/>
          </a:xfrm>
          <a:prstGeom prst="ellipse">
            <a:avLst/>
          </a:prstGeom>
          <a:solidFill>
            <a:schemeClr val="accent1">
              <a:alpha val="8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Ko Dievs gaidīja?</a:t>
            </a:r>
            <a:endParaRPr lang="en-US" sz="3600" b="1"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8130"/>
                                        </p:tgtEl>
                                        <p:attrNameLst>
                                          <p:attrName>style.visibility</p:attrName>
                                        </p:attrNameLst>
                                      </p:cBhvr>
                                      <p:to>
                                        <p:strVal val="visible"/>
                                      </p:to>
                                    </p:set>
                                    <p:anim calcmode="lin" valueType="num">
                                      <p:cBhvr additive="base">
                                        <p:cTn id="7" dur="500" fill="hold"/>
                                        <p:tgtEl>
                                          <p:spTgt spid="48130"/>
                                        </p:tgtEl>
                                        <p:attrNameLst>
                                          <p:attrName>ppt_x</p:attrName>
                                        </p:attrNameLst>
                                      </p:cBhvr>
                                      <p:tavLst>
                                        <p:tav tm="0">
                                          <p:val>
                                            <p:strVal val="#ppt_x"/>
                                          </p:val>
                                        </p:tav>
                                        <p:tav tm="100000">
                                          <p:val>
                                            <p:strVal val="#ppt_x"/>
                                          </p:val>
                                        </p:tav>
                                      </p:tavLst>
                                    </p:anim>
                                    <p:anim calcmode="lin" valueType="num">
                                      <p:cBhvr additive="base">
                                        <p:cTn id="8" dur="500" fill="hold"/>
                                        <p:tgtEl>
                                          <p:spTgt spid="481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48131">
                                            <p:txEl>
                                              <p:pRg st="0" end="0"/>
                                            </p:txEl>
                                          </p:spTgt>
                                        </p:tgtEl>
                                        <p:attrNameLst>
                                          <p:attrName>style.visibility</p:attrName>
                                        </p:attrNameLst>
                                      </p:cBhvr>
                                      <p:to>
                                        <p:strVal val="visible"/>
                                      </p:to>
                                    </p:set>
                                    <p:animEffect transition="in" filter="dissolve">
                                      <p:cBhvr>
                                        <p:cTn id="12" dur="500"/>
                                        <p:tgtEl>
                                          <p:spTgt spid="48131">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8675"/>
                                        </p:tgtEl>
                                        <p:attrNameLst>
                                          <p:attrName>style.visibility</p:attrName>
                                        </p:attrNameLst>
                                      </p:cBhvr>
                                      <p:to>
                                        <p:strVal val="visible"/>
                                      </p:to>
                                    </p:set>
                                    <p:animEffect transition="in" filter="fade">
                                      <p:cBhvr>
                                        <p:cTn id="15" dur="2000"/>
                                        <p:tgtEl>
                                          <p:spTgt spid="28675"/>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childTnLst>
                          </p:cTn>
                        </p:par>
                        <p:par>
                          <p:cTn id="20" fill="hold">
                            <p:stCondLst>
                              <p:cond delay="45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000"/>
                                        <p:tgtEl>
                                          <p:spTgt spid="10"/>
                                        </p:tgtEl>
                                      </p:cBhvr>
                                    </p:animEffect>
                                  </p:childTnLst>
                                </p:cTn>
                              </p:par>
                            </p:childTnLst>
                          </p:cTn>
                        </p:par>
                        <p:par>
                          <p:cTn id="24" fill="hold">
                            <p:stCondLst>
                              <p:cond delay="650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000"/>
                                        <p:tgtEl>
                                          <p:spTgt spid="11"/>
                                        </p:tgtEl>
                                      </p:cBhvr>
                                    </p:animEffect>
                                  </p:childTnLst>
                                </p:cTn>
                              </p:par>
                            </p:childTnLst>
                          </p:cTn>
                        </p:par>
                        <p:par>
                          <p:cTn id="28" fill="hold">
                            <p:stCondLst>
                              <p:cond delay="8500"/>
                            </p:stCondLst>
                            <p:childTnLst>
                              <p:par>
                                <p:cTn id="29" presetID="10"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2000"/>
                                        <p:tgtEl>
                                          <p:spTgt spid="9"/>
                                        </p:tgtEl>
                                      </p:cBhvr>
                                    </p:animEffect>
                                  </p:childTnLst>
                                </p:cTn>
                              </p:par>
                            </p:childTnLst>
                          </p:cTn>
                        </p:par>
                        <p:par>
                          <p:cTn id="32" fill="hold">
                            <p:stCondLst>
                              <p:cond delay="10500"/>
                            </p:stCondLst>
                            <p:childTnLst>
                              <p:par>
                                <p:cTn id="33" presetID="10"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2000"/>
                                        <p:tgtEl>
                                          <p:spTgt spid="12"/>
                                        </p:tgtEl>
                                      </p:cBhvr>
                                    </p:animEffect>
                                  </p:childTnLst>
                                </p:cTn>
                              </p:par>
                            </p:childTnLst>
                          </p:cTn>
                        </p:par>
                        <p:par>
                          <p:cTn id="36" fill="hold">
                            <p:stCondLst>
                              <p:cond delay="12500"/>
                            </p:stCondLst>
                            <p:childTnLst>
                              <p:par>
                                <p:cTn id="37" presetID="10" presetClass="entr" presetSubtype="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p:bldP spid="48131" grpId="0" build="p"/>
      <p:bldP spid="7" grpId="0" animBg="1"/>
      <p:bldP spid="9" grpId="0" animBg="1"/>
      <p:bldP spid="10" grpId="0" animBg="1"/>
      <p:bldP spid="11" grpId="0" animBg="1"/>
      <p:bldP spid="12" grpId="0" animBg="1"/>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Drunk Man Funny Royalty-Free Images, Stock Photos &amp; Pictures | Shutterstock"/>
          <p:cNvPicPr>
            <a:picLocks noChangeAspect="1" noChangeArrowheads="1"/>
          </p:cNvPicPr>
          <p:nvPr/>
        </p:nvPicPr>
        <p:blipFill>
          <a:blip r:embed="rId2" cstate="print"/>
          <a:srcRect/>
          <a:stretch>
            <a:fillRect/>
          </a:stretch>
        </p:blipFill>
        <p:spPr bwMode="auto">
          <a:xfrm>
            <a:off x="1691680" y="3048000"/>
            <a:ext cx="5715000" cy="3810000"/>
          </a:xfrm>
          <a:prstGeom prst="rect">
            <a:avLst/>
          </a:prstGeom>
          <a:noFill/>
        </p:spPr>
      </p:pic>
      <p:sp>
        <p:nvSpPr>
          <p:cNvPr id="8194" name="Slide Number Placeholder 6"/>
          <p:cNvSpPr>
            <a:spLocks noGrp="1"/>
          </p:cNvSpPr>
          <p:nvPr>
            <p:ph type="sldNum" sz="quarter" idx="12"/>
          </p:nvPr>
        </p:nvSpPr>
        <p:spPr>
          <a:noFill/>
        </p:spPr>
        <p:txBody>
          <a:bodyPr/>
          <a:lstStyle/>
          <a:p>
            <a:fld id="{68AE6D0E-015E-4BD0-BD38-1484B5855BE9}" type="slidenum">
              <a:rPr lang="en-US" smtClean="0"/>
              <a:pPr/>
              <a:t>11</a:t>
            </a:fld>
            <a:endParaRPr lang="en-US"/>
          </a:p>
        </p:txBody>
      </p:sp>
      <p:sp>
        <p:nvSpPr>
          <p:cNvPr id="48130" name="Rectangle 2"/>
          <p:cNvSpPr>
            <a:spLocks noGrp="1" noChangeArrowheads="1"/>
          </p:cNvSpPr>
          <p:nvPr>
            <p:ph type="title"/>
          </p:nvPr>
        </p:nvSpPr>
        <p:spPr>
          <a:xfrm>
            <a:off x="14807" y="116632"/>
            <a:ext cx="9129193" cy="706438"/>
          </a:xfrm>
        </p:spPr>
        <p:txBody>
          <a:bodyPr/>
          <a:lstStyle/>
          <a:p>
            <a:pPr marL="762000" indent="-762000" eaLnBrk="1" hangingPunct="1">
              <a:defRPr/>
            </a:pPr>
            <a:r>
              <a:rPr lang="lv-LV" sz="4000" b="1" dirty="0" smtClean="0">
                <a:solidFill>
                  <a:schemeClr val="tx1"/>
                </a:solidFill>
              </a:rPr>
              <a:t>Tā Ādams kļuva par vīrieti “lupatu”</a:t>
            </a:r>
            <a:endParaRPr lang="en-US" dirty="0">
              <a:solidFill>
                <a:schemeClr val="tx1"/>
              </a:solidFill>
            </a:endParaRPr>
          </a:p>
        </p:txBody>
      </p:sp>
      <p:sp>
        <p:nvSpPr>
          <p:cNvPr id="48131" name="Rectangle 3"/>
          <p:cNvSpPr>
            <a:spLocks noGrp="1" noChangeArrowheads="1"/>
          </p:cNvSpPr>
          <p:nvPr>
            <p:ph type="body" sz="half" idx="1"/>
          </p:nvPr>
        </p:nvSpPr>
        <p:spPr>
          <a:xfrm>
            <a:off x="0" y="764704"/>
            <a:ext cx="9144000" cy="1440160"/>
          </a:xfrm>
        </p:spPr>
        <p:txBody>
          <a:bodyPr/>
          <a:lstStyle/>
          <a:p>
            <a:pPr marL="0" indent="0">
              <a:buNone/>
            </a:pPr>
            <a:r>
              <a:rPr lang="lv-LV" sz="3600" dirty="0" smtClean="0"/>
              <a:t>“</a:t>
            </a:r>
            <a:r>
              <a:rPr lang="lv-LV" sz="3600" i="1" dirty="0" smtClean="0"/>
              <a:t>Un cilvēks sacīja: "Tā sieva, ko Tu man devi, lai viņa būtu ar mani, tā man deva no tā koka, un es ēdu.“ </a:t>
            </a:r>
            <a:r>
              <a:rPr lang="lv-LV" sz="3600" dirty="0" smtClean="0"/>
              <a:t>(</a:t>
            </a:r>
            <a:r>
              <a:rPr lang="lv-LV" sz="3600" dirty="0" smtClean="0"/>
              <a:t>1.Moz.3:13-14)</a:t>
            </a:r>
            <a:endParaRPr lang="lv-LV" sz="3600" dirty="0"/>
          </a:p>
        </p:txBody>
      </p:sp>
      <p:sp>
        <p:nvSpPr>
          <p:cNvPr id="13" name="Oval 12"/>
          <p:cNvSpPr/>
          <p:nvPr/>
        </p:nvSpPr>
        <p:spPr>
          <a:xfrm>
            <a:off x="611560" y="2420888"/>
            <a:ext cx="7704856" cy="864096"/>
          </a:xfrm>
          <a:prstGeom prst="ellipse">
            <a:avLst/>
          </a:prstGeom>
          <a:solidFill>
            <a:schemeClr val="accent1">
              <a:alpha val="8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b="1" dirty="0" smtClean="0">
                <a:solidFill>
                  <a:schemeClr val="tx1"/>
                </a:solidFill>
              </a:rPr>
              <a:t>Novēla savu vainu</a:t>
            </a:r>
            <a:endParaRPr lang="en-US" sz="4400" b="1" dirty="0">
              <a:solidFill>
                <a:schemeClr val="tx1"/>
              </a:solidFill>
            </a:endParaRPr>
          </a:p>
        </p:txBody>
      </p:sp>
      <p:sp>
        <p:nvSpPr>
          <p:cNvPr id="16" name="Oval 15"/>
          <p:cNvSpPr/>
          <p:nvPr/>
        </p:nvSpPr>
        <p:spPr>
          <a:xfrm>
            <a:off x="611560" y="5733256"/>
            <a:ext cx="7704856" cy="864096"/>
          </a:xfrm>
          <a:prstGeom prst="ellipse">
            <a:avLst/>
          </a:prstGeom>
          <a:solidFill>
            <a:schemeClr val="accent1">
              <a:alpha val="8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b="1" dirty="0" smtClean="0">
                <a:solidFill>
                  <a:schemeClr val="tx1"/>
                </a:solidFill>
              </a:rPr>
              <a:t>Vīrietis “Lupata”</a:t>
            </a:r>
            <a:endParaRPr lang="en-US" sz="4400" b="1"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8130"/>
                                        </p:tgtEl>
                                        <p:attrNameLst>
                                          <p:attrName>style.visibility</p:attrName>
                                        </p:attrNameLst>
                                      </p:cBhvr>
                                      <p:to>
                                        <p:strVal val="visible"/>
                                      </p:to>
                                    </p:set>
                                    <p:anim calcmode="lin" valueType="num">
                                      <p:cBhvr additive="base">
                                        <p:cTn id="7" dur="500" fill="hold"/>
                                        <p:tgtEl>
                                          <p:spTgt spid="48130"/>
                                        </p:tgtEl>
                                        <p:attrNameLst>
                                          <p:attrName>ppt_x</p:attrName>
                                        </p:attrNameLst>
                                      </p:cBhvr>
                                      <p:tavLst>
                                        <p:tav tm="0">
                                          <p:val>
                                            <p:strVal val="#ppt_x"/>
                                          </p:val>
                                        </p:tav>
                                        <p:tav tm="100000">
                                          <p:val>
                                            <p:strVal val="#ppt_x"/>
                                          </p:val>
                                        </p:tav>
                                      </p:tavLst>
                                    </p:anim>
                                    <p:anim calcmode="lin" valueType="num">
                                      <p:cBhvr additive="base">
                                        <p:cTn id="8" dur="500" fill="hold"/>
                                        <p:tgtEl>
                                          <p:spTgt spid="481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2770"/>
                                        </p:tgtEl>
                                        <p:attrNameLst>
                                          <p:attrName>style.visibility</p:attrName>
                                        </p:attrNameLst>
                                      </p:cBhvr>
                                      <p:to>
                                        <p:strVal val="visible"/>
                                      </p:to>
                                    </p:set>
                                    <p:animEffect transition="in" filter="fade">
                                      <p:cBhvr>
                                        <p:cTn id="12" dur="2000"/>
                                        <p:tgtEl>
                                          <p:spTgt spid="32770"/>
                                        </p:tgtEl>
                                      </p:cBhvr>
                                    </p:animEffect>
                                  </p:childTnLst>
                                </p:cTn>
                              </p:par>
                            </p:childTnLst>
                          </p:cTn>
                        </p:par>
                        <p:par>
                          <p:cTn id="13" fill="hold">
                            <p:stCondLst>
                              <p:cond delay="2500"/>
                            </p:stCondLst>
                            <p:childTnLst>
                              <p:par>
                                <p:cTn id="14" presetID="9" presetClass="entr" presetSubtype="0" fill="hold" grpId="0" nodeType="afterEffect">
                                  <p:stCondLst>
                                    <p:cond delay="0"/>
                                  </p:stCondLst>
                                  <p:childTnLst>
                                    <p:set>
                                      <p:cBhvr>
                                        <p:cTn id="15" dur="1" fill="hold">
                                          <p:stCondLst>
                                            <p:cond delay="0"/>
                                          </p:stCondLst>
                                        </p:cTn>
                                        <p:tgtEl>
                                          <p:spTgt spid="48131">
                                            <p:txEl>
                                              <p:pRg st="0" end="0"/>
                                            </p:txEl>
                                          </p:spTgt>
                                        </p:tgtEl>
                                        <p:attrNameLst>
                                          <p:attrName>style.visibility</p:attrName>
                                        </p:attrNameLst>
                                      </p:cBhvr>
                                      <p:to>
                                        <p:strVal val="visible"/>
                                      </p:to>
                                    </p:set>
                                    <p:animEffect transition="in" filter="dissolve">
                                      <p:cBhvr>
                                        <p:cTn id="16" dur="500"/>
                                        <p:tgtEl>
                                          <p:spTgt spid="48131">
                                            <p:txEl>
                                              <p:pRg st="0" end="0"/>
                                            </p:txEl>
                                          </p:spTgt>
                                        </p:tgtEl>
                                      </p:cBhvr>
                                    </p:animEffect>
                                  </p:childTnLst>
                                </p:cTn>
                              </p:par>
                            </p:childTnLst>
                          </p:cTn>
                        </p:par>
                        <p:par>
                          <p:cTn id="17" fill="hold">
                            <p:stCondLst>
                              <p:cond delay="3000"/>
                            </p:stCondLst>
                            <p:childTnLst>
                              <p:par>
                                <p:cTn id="18" presetID="10" presetClass="entr" presetSubtype="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2000"/>
                                        <p:tgtEl>
                                          <p:spTgt spid="13"/>
                                        </p:tgtEl>
                                      </p:cBhvr>
                                    </p:animEffect>
                                  </p:childTnLst>
                                </p:cTn>
                              </p:par>
                            </p:childTnLst>
                          </p:cTn>
                        </p:par>
                        <p:par>
                          <p:cTn id="21" fill="hold">
                            <p:stCondLst>
                              <p:cond delay="5000"/>
                            </p:stCondLst>
                            <p:childTnLst>
                              <p:par>
                                <p:cTn id="22" presetID="10" presetClass="entr" presetSubtype="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p:bldP spid="48131" grpId="0" build="p"/>
      <p:bldP spid="13" grpId="0" animBg="1"/>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Fathers taking care of their kids is called parenting, not babysitting -  Comment - Images"/>
          <p:cNvPicPr>
            <a:picLocks noChangeAspect="1" noChangeArrowheads="1"/>
          </p:cNvPicPr>
          <p:nvPr/>
        </p:nvPicPr>
        <p:blipFill>
          <a:blip r:embed="rId2" cstate="print"/>
          <a:srcRect l="25573" r="25926"/>
          <a:stretch>
            <a:fillRect/>
          </a:stretch>
        </p:blipFill>
        <p:spPr bwMode="auto">
          <a:xfrm>
            <a:off x="179512" y="2264792"/>
            <a:ext cx="3960440" cy="4593208"/>
          </a:xfrm>
          <a:prstGeom prst="rect">
            <a:avLst/>
          </a:prstGeom>
          <a:ln>
            <a:noFill/>
          </a:ln>
          <a:effectLst>
            <a:softEdge rad="112500"/>
          </a:effectLst>
        </p:spPr>
      </p:pic>
      <p:sp>
        <p:nvSpPr>
          <p:cNvPr id="8194" name="Slide Number Placeholder 6"/>
          <p:cNvSpPr>
            <a:spLocks noGrp="1"/>
          </p:cNvSpPr>
          <p:nvPr>
            <p:ph type="sldNum" sz="quarter" idx="12"/>
          </p:nvPr>
        </p:nvSpPr>
        <p:spPr>
          <a:noFill/>
        </p:spPr>
        <p:txBody>
          <a:bodyPr/>
          <a:lstStyle/>
          <a:p>
            <a:fld id="{68AE6D0E-015E-4BD0-BD38-1484B5855BE9}" type="slidenum">
              <a:rPr lang="en-US" smtClean="0"/>
              <a:pPr/>
              <a:t>12</a:t>
            </a:fld>
            <a:endParaRPr lang="en-US"/>
          </a:p>
        </p:txBody>
      </p:sp>
      <p:sp>
        <p:nvSpPr>
          <p:cNvPr id="48130" name="Rectangle 2"/>
          <p:cNvSpPr>
            <a:spLocks noGrp="1" noChangeArrowheads="1"/>
          </p:cNvSpPr>
          <p:nvPr>
            <p:ph type="title"/>
          </p:nvPr>
        </p:nvSpPr>
        <p:spPr>
          <a:xfrm>
            <a:off x="14807" y="202282"/>
            <a:ext cx="9129193" cy="706438"/>
          </a:xfrm>
        </p:spPr>
        <p:txBody>
          <a:bodyPr/>
          <a:lstStyle/>
          <a:p>
            <a:pPr marL="762000" indent="-762000" eaLnBrk="1" hangingPunct="1">
              <a:defRPr/>
            </a:pPr>
            <a:r>
              <a:rPr lang="lv-LV" b="1" dirty="0" smtClean="0">
                <a:solidFill>
                  <a:schemeClr val="tx1"/>
                </a:solidFill>
              </a:rPr>
              <a:t>Kas ir galvenais, kas vīrietim ir jāiemācās?</a:t>
            </a:r>
            <a:endParaRPr lang="en-US" sz="4800" dirty="0">
              <a:solidFill>
                <a:schemeClr val="tx1"/>
              </a:solidFill>
            </a:endParaRPr>
          </a:p>
        </p:txBody>
      </p:sp>
      <p:sp>
        <p:nvSpPr>
          <p:cNvPr id="48131" name="Rectangle 3"/>
          <p:cNvSpPr>
            <a:spLocks noGrp="1" noChangeArrowheads="1"/>
          </p:cNvSpPr>
          <p:nvPr>
            <p:ph type="body" sz="half" idx="1"/>
          </p:nvPr>
        </p:nvSpPr>
        <p:spPr>
          <a:xfrm>
            <a:off x="0" y="1124745"/>
            <a:ext cx="9144000" cy="1440160"/>
          </a:xfrm>
        </p:spPr>
        <p:txBody>
          <a:bodyPr/>
          <a:lstStyle/>
          <a:p>
            <a:pPr marL="0" lvl="0" indent="0">
              <a:spcBef>
                <a:spcPts val="0"/>
              </a:spcBef>
              <a:buNone/>
              <a:defRPr/>
            </a:pPr>
            <a:r>
              <a:rPr lang="lv-LV" sz="3600" i="1" dirty="0" smtClean="0"/>
              <a:t>„</a:t>
            </a:r>
            <a:r>
              <a:rPr lang="en-US" sz="3600" b="1" dirty="0" smtClean="0"/>
              <a:t> </a:t>
            </a:r>
            <a:r>
              <a:rPr lang="en-US" sz="3600" i="1" dirty="0" err="1" smtClean="0"/>
              <a:t>ja</a:t>
            </a:r>
            <a:r>
              <a:rPr lang="en-US" sz="3600" i="1" dirty="0" smtClean="0"/>
              <a:t> </a:t>
            </a:r>
            <a:r>
              <a:rPr lang="en-US" sz="3600" i="1" dirty="0" err="1" smtClean="0"/>
              <a:t>kas</a:t>
            </a:r>
            <a:r>
              <a:rPr lang="en-US" sz="3600" i="1" dirty="0" smtClean="0"/>
              <a:t> </a:t>
            </a:r>
            <a:r>
              <a:rPr lang="en-US" sz="3600" i="1" dirty="0" err="1" smtClean="0"/>
              <a:t>neprot</a:t>
            </a:r>
            <a:r>
              <a:rPr lang="en-US" sz="3600" i="1" dirty="0" smtClean="0"/>
              <a:t> </a:t>
            </a:r>
            <a:r>
              <a:rPr lang="en-US" sz="3600" i="1" dirty="0" err="1" smtClean="0"/>
              <a:t>valdīt</a:t>
            </a:r>
            <a:r>
              <a:rPr lang="en-US" sz="3600" i="1" dirty="0" smtClean="0"/>
              <a:t> </a:t>
            </a:r>
            <a:r>
              <a:rPr lang="en-US" sz="3600" i="1" dirty="0" err="1" smtClean="0"/>
              <a:t>sava</a:t>
            </a:r>
            <a:r>
              <a:rPr lang="en-US" sz="3600" i="1" dirty="0" smtClean="0"/>
              <a:t> </a:t>
            </a:r>
            <a:r>
              <a:rPr lang="en-US" sz="3600" i="1" dirty="0" err="1" smtClean="0"/>
              <a:t>paša</a:t>
            </a:r>
            <a:r>
              <a:rPr lang="en-US" sz="3600" i="1" dirty="0" smtClean="0"/>
              <a:t> </a:t>
            </a:r>
            <a:r>
              <a:rPr lang="en-US" sz="3600" i="1" dirty="0" err="1" smtClean="0"/>
              <a:t>namu</a:t>
            </a:r>
            <a:r>
              <a:rPr lang="en-US" sz="3600" i="1" dirty="0" smtClean="0"/>
              <a:t>, </a:t>
            </a:r>
            <a:r>
              <a:rPr lang="en-US" sz="3600" i="1" dirty="0" err="1" smtClean="0"/>
              <a:t>kā</a:t>
            </a:r>
            <a:r>
              <a:rPr lang="en-US" sz="3600" i="1" dirty="0" smtClean="0"/>
              <a:t> </a:t>
            </a:r>
            <a:r>
              <a:rPr lang="en-US" sz="3600" i="1" dirty="0" err="1" smtClean="0"/>
              <a:t>tas</a:t>
            </a:r>
            <a:r>
              <a:rPr lang="en-US" sz="3600" i="1" dirty="0" smtClean="0"/>
              <a:t> </a:t>
            </a:r>
            <a:r>
              <a:rPr lang="en-US" sz="3600" i="1" dirty="0" err="1" smtClean="0"/>
              <a:t>gādās</a:t>
            </a:r>
            <a:r>
              <a:rPr lang="en-US" sz="3600" i="1" dirty="0" smtClean="0"/>
              <a:t> par </a:t>
            </a:r>
            <a:r>
              <a:rPr lang="en-US" sz="3600" i="1" dirty="0" err="1" smtClean="0"/>
              <a:t>Dieva</a:t>
            </a:r>
            <a:r>
              <a:rPr lang="en-US" sz="3600" i="1" dirty="0" smtClean="0"/>
              <a:t> </a:t>
            </a:r>
            <a:r>
              <a:rPr lang="en-US" sz="3600" i="1" dirty="0" err="1" smtClean="0"/>
              <a:t>draudzi</a:t>
            </a:r>
            <a:r>
              <a:rPr lang="lv-LV" sz="3600" i="1" dirty="0" smtClean="0"/>
              <a:t>.” (1.Tim.3:5)</a:t>
            </a:r>
            <a:endParaRPr lang="lv-LV" sz="3600" i="1" dirty="0"/>
          </a:p>
        </p:txBody>
      </p:sp>
      <p:sp>
        <p:nvSpPr>
          <p:cNvPr id="13" name="Oval 12"/>
          <p:cNvSpPr/>
          <p:nvPr/>
        </p:nvSpPr>
        <p:spPr>
          <a:xfrm>
            <a:off x="3491880" y="2420888"/>
            <a:ext cx="4824536" cy="864096"/>
          </a:xfrm>
          <a:prstGeom prst="ellipse">
            <a:avLst/>
          </a:prstGeom>
          <a:solidFill>
            <a:schemeClr val="accent1">
              <a:alpha val="8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5400" b="1" dirty="0" smtClean="0">
                <a:solidFill>
                  <a:schemeClr val="tx1"/>
                </a:solidFill>
              </a:rPr>
              <a:t>Atbildība</a:t>
            </a:r>
            <a:endParaRPr lang="en-US" sz="5400" b="1" dirty="0">
              <a:solidFill>
                <a:schemeClr val="tx1"/>
              </a:solidFill>
            </a:endParaRPr>
          </a:p>
        </p:txBody>
      </p:sp>
      <p:sp>
        <p:nvSpPr>
          <p:cNvPr id="14" name="Rounded Rectangle 13"/>
          <p:cNvSpPr/>
          <p:nvPr/>
        </p:nvSpPr>
        <p:spPr>
          <a:xfrm>
            <a:off x="4355976" y="3789040"/>
            <a:ext cx="4644008" cy="2304256"/>
          </a:xfrm>
          <a:prstGeom prst="roundRect">
            <a:avLst/>
          </a:prstGeom>
          <a:solidFill>
            <a:schemeClr val="accent1">
              <a:alpha val="8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dirty="0" smtClean="0">
                <a:solidFill>
                  <a:schemeClr val="tx1"/>
                </a:solidFill>
              </a:rPr>
              <a:t>Kas ir </a:t>
            </a:r>
            <a:r>
              <a:rPr lang="lv-LV" sz="4000" b="1" dirty="0" smtClean="0">
                <a:solidFill>
                  <a:schemeClr val="tx1"/>
                </a:solidFill>
              </a:rPr>
              <a:t>slikts tēvs</a:t>
            </a:r>
            <a:r>
              <a:rPr lang="lv-LV" sz="4000" dirty="0" smtClean="0">
                <a:solidFill>
                  <a:schemeClr val="tx1"/>
                </a:solidFill>
              </a:rPr>
              <a:t>, tas nekad </a:t>
            </a:r>
            <a:r>
              <a:rPr lang="lv-LV" sz="4000" b="1" dirty="0" smtClean="0">
                <a:solidFill>
                  <a:schemeClr val="tx1"/>
                </a:solidFill>
              </a:rPr>
              <a:t>nebūs</a:t>
            </a:r>
            <a:r>
              <a:rPr lang="lv-LV" sz="4000" dirty="0" smtClean="0">
                <a:solidFill>
                  <a:schemeClr val="tx1"/>
                </a:solidFill>
              </a:rPr>
              <a:t> </a:t>
            </a:r>
            <a:r>
              <a:rPr lang="lv-LV" sz="4000" b="1" dirty="0" smtClean="0">
                <a:solidFill>
                  <a:schemeClr val="tx1"/>
                </a:solidFill>
              </a:rPr>
              <a:t>labs priekšnieks</a:t>
            </a:r>
            <a:endParaRPr lang="en-US" sz="2400" b="1" dirty="0" smtClean="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8130"/>
                                        </p:tgtEl>
                                        <p:attrNameLst>
                                          <p:attrName>style.visibility</p:attrName>
                                        </p:attrNameLst>
                                      </p:cBhvr>
                                      <p:to>
                                        <p:strVal val="visible"/>
                                      </p:to>
                                    </p:set>
                                    <p:anim calcmode="lin" valueType="num">
                                      <p:cBhvr additive="base">
                                        <p:cTn id="7" dur="500" fill="hold"/>
                                        <p:tgtEl>
                                          <p:spTgt spid="48130"/>
                                        </p:tgtEl>
                                        <p:attrNameLst>
                                          <p:attrName>ppt_x</p:attrName>
                                        </p:attrNameLst>
                                      </p:cBhvr>
                                      <p:tavLst>
                                        <p:tav tm="0">
                                          <p:val>
                                            <p:strVal val="#ppt_x"/>
                                          </p:val>
                                        </p:tav>
                                        <p:tav tm="100000">
                                          <p:val>
                                            <p:strVal val="#ppt_x"/>
                                          </p:val>
                                        </p:tav>
                                      </p:tavLst>
                                    </p:anim>
                                    <p:anim calcmode="lin" valueType="num">
                                      <p:cBhvr additive="base">
                                        <p:cTn id="8" dur="500" fill="hold"/>
                                        <p:tgtEl>
                                          <p:spTgt spid="481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1746"/>
                                        </p:tgtEl>
                                        <p:attrNameLst>
                                          <p:attrName>style.visibility</p:attrName>
                                        </p:attrNameLst>
                                      </p:cBhvr>
                                      <p:to>
                                        <p:strVal val="visible"/>
                                      </p:to>
                                    </p:set>
                                    <p:animEffect transition="in" filter="fade">
                                      <p:cBhvr>
                                        <p:cTn id="12" dur="2000"/>
                                        <p:tgtEl>
                                          <p:spTgt spid="31746"/>
                                        </p:tgtEl>
                                      </p:cBhvr>
                                    </p:animEffect>
                                  </p:childTnLst>
                                </p:cTn>
                              </p:par>
                            </p:childTnLst>
                          </p:cTn>
                        </p:par>
                        <p:par>
                          <p:cTn id="13" fill="hold">
                            <p:stCondLst>
                              <p:cond delay="2500"/>
                            </p:stCondLst>
                            <p:childTnLst>
                              <p:par>
                                <p:cTn id="14" presetID="9" presetClass="entr" presetSubtype="0" fill="hold" grpId="0" nodeType="afterEffect">
                                  <p:stCondLst>
                                    <p:cond delay="0"/>
                                  </p:stCondLst>
                                  <p:childTnLst>
                                    <p:set>
                                      <p:cBhvr>
                                        <p:cTn id="15" dur="1" fill="hold">
                                          <p:stCondLst>
                                            <p:cond delay="0"/>
                                          </p:stCondLst>
                                        </p:cTn>
                                        <p:tgtEl>
                                          <p:spTgt spid="48131">
                                            <p:txEl>
                                              <p:pRg st="0" end="0"/>
                                            </p:txEl>
                                          </p:spTgt>
                                        </p:tgtEl>
                                        <p:attrNameLst>
                                          <p:attrName>style.visibility</p:attrName>
                                        </p:attrNameLst>
                                      </p:cBhvr>
                                      <p:to>
                                        <p:strVal val="visible"/>
                                      </p:to>
                                    </p:set>
                                    <p:animEffect transition="in" filter="dissolve">
                                      <p:cBhvr>
                                        <p:cTn id="16" dur="500"/>
                                        <p:tgtEl>
                                          <p:spTgt spid="48131">
                                            <p:txEl>
                                              <p:pRg st="0" end="0"/>
                                            </p:txEl>
                                          </p:spTgt>
                                        </p:tgtEl>
                                      </p:cBhvr>
                                    </p:animEffect>
                                  </p:childTnLst>
                                </p:cTn>
                              </p:par>
                            </p:childTnLst>
                          </p:cTn>
                        </p:par>
                        <p:par>
                          <p:cTn id="17" fill="hold">
                            <p:stCondLst>
                              <p:cond delay="3000"/>
                            </p:stCondLst>
                            <p:childTnLst>
                              <p:par>
                                <p:cTn id="18" presetID="10" presetClass="entr" presetSubtype="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2000"/>
                                        <p:tgtEl>
                                          <p:spTgt spid="13"/>
                                        </p:tgtEl>
                                      </p:cBhvr>
                                    </p:animEffect>
                                  </p:childTnLst>
                                </p:cTn>
                              </p:par>
                            </p:childTnLst>
                          </p:cTn>
                        </p:par>
                        <p:par>
                          <p:cTn id="21" fill="hold">
                            <p:stCondLst>
                              <p:cond delay="5000"/>
                            </p:stCondLst>
                            <p:childTnLst>
                              <p:par>
                                <p:cTn id="22" presetID="10"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p:bldP spid="48131" grpId="0" build="p"/>
      <p:bldP spid="13" grpId="0" animBg="1"/>
      <p:bldP spid="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66"/>
          <p:cNvSpPr txBox="1">
            <a:spLocks noChangeArrowheads="1"/>
          </p:cNvSpPr>
          <p:nvPr/>
        </p:nvSpPr>
        <p:spPr bwMode="auto">
          <a:xfrm>
            <a:off x="1691680" y="0"/>
            <a:ext cx="5679281"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lv-LV" altLang="en-US" sz="4400" b="1" dirty="0">
                <a:latin typeface="Tahoma" pitchFamily="34" charset="0"/>
              </a:rPr>
              <a:t>Garīgā cīņa</a:t>
            </a:r>
          </a:p>
        </p:txBody>
      </p:sp>
      <p:sp>
        <p:nvSpPr>
          <p:cNvPr id="35843" name="Rectangle 3"/>
          <p:cNvSpPr>
            <a:spLocks noChangeArrowheads="1"/>
          </p:cNvSpPr>
          <p:nvPr/>
        </p:nvSpPr>
        <p:spPr bwMode="auto">
          <a:xfrm>
            <a:off x="179512" y="764704"/>
            <a:ext cx="8640960" cy="26776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buFont typeface="Arial" charset="0"/>
              <a:buChar char="•"/>
            </a:pPr>
            <a:r>
              <a:rPr lang="lv-LV" altLang="en-US" sz="2800" b="1" dirty="0">
                <a:latin typeface="Calibri" pitchFamily="34" charset="0"/>
              </a:rPr>
              <a:t>Bībele</a:t>
            </a:r>
            <a:r>
              <a:rPr lang="lv-LV" altLang="en-US" sz="2800" dirty="0">
                <a:latin typeface="Calibri" pitchFamily="34" charset="0"/>
              </a:rPr>
              <a:t> mums </a:t>
            </a:r>
            <a:r>
              <a:rPr lang="lv-LV" altLang="en-US" sz="2800" b="1" dirty="0">
                <a:latin typeface="Calibri" pitchFamily="34" charset="0"/>
              </a:rPr>
              <a:t>māca</a:t>
            </a:r>
            <a:r>
              <a:rPr lang="lv-LV" altLang="en-US" sz="2800" dirty="0">
                <a:latin typeface="Calibri" pitchFamily="34" charset="0"/>
              </a:rPr>
              <a:t>, kur notiek </a:t>
            </a:r>
            <a:r>
              <a:rPr lang="lv-LV" altLang="en-US" sz="2800" b="1" dirty="0">
                <a:latin typeface="Calibri" pitchFamily="34" charset="0"/>
              </a:rPr>
              <a:t>galvenā</a:t>
            </a:r>
            <a:r>
              <a:rPr lang="lv-LV" altLang="en-US" sz="2800" dirty="0">
                <a:latin typeface="Calibri" pitchFamily="34" charset="0"/>
              </a:rPr>
              <a:t> </a:t>
            </a:r>
            <a:r>
              <a:rPr lang="lv-LV" altLang="en-US" sz="2800" b="1" dirty="0">
                <a:latin typeface="Calibri" pitchFamily="34" charset="0"/>
              </a:rPr>
              <a:t>cīņa</a:t>
            </a:r>
            <a:r>
              <a:rPr lang="lv-LV" altLang="en-US" sz="2800" dirty="0">
                <a:latin typeface="Calibri" pitchFamily="34" charset="0"/>
              </a:rPr>
              <a:t> par </a:t>
            </a:r>
            <a:r>
              <a:rPr lang="lv-LV" altLang="en-US" sz="2800" b="1" dirty="0">
                <a:latin typeface="Calibri" pitchFamily="34" charset="0"/>
              </a:rPr>
              <a:t>cilvēka </a:t>
            </a:r>
            <a:r>
              <a:rPr lang="lv-LV" altLang="en-US" sz="2800" b="1" dirty="0" smtClean="0">
                <a:latin typeface="Calibri" pitchFamily="34" charset="0"/>
              </a:rPr>
              <a:t>dvēselēm, kas mūsu sirdī ieņems galveno vietu</a:t>
            </a:r>
            <a:r>
              <a:rPr lang="lv-LV" altLang="en-US" sz="2800" dirty="0" smtClean="0">
                <a:latin typeface="Calibri" pitchFamily="34" charset="0"/>
              </a:rPr>
              <a:t>:</a:t>
            </a:r>
            <a:endParaRPr lang="lv-LV" altLang="en-US" sz="2800" dirty="0">
              <a:latin typeface="Calibri" pitchFamily="34" charset="0"/>
            </a:endParaRPr>
          </a:p>
          <a:p>
            <a:r>
              <a:rPr lang="lv-LV" altLang="en-US" sz="2800" dirty="0">
                <a:latin typeface="Calibri" pitchFamily="34" charset="0"/>
              </a:rPr>
              <a:t>“</a:t>
            </a:r>
            <a:r>
              <a:rPr lang="lv-LV" altLang="en-US" sz="2800" i="1" dirty="0">
                <a:latin typeface="Calibri" pitchFamily="34" charset="0"/>
              </a:rPr>
              <a:t>jo mūsu cīņa nav pret miesu un asinīm, bet pret varām un spēkiem, pret šīs tumsas pasaules valdniekiem un ļaunuma gara spēkiem debesīs</a:t>
            </a:r>
            <a:r>
              <a:rPr lang="lv-LV" altLang="en-US" sz="2800" dirty="0">
                <a:latin typeface="Calibri" pitchFamily="34" charset="0"/>
              </a:rPr>
              <a:t>.” (Ef.6:12)</a:t>
            </a:r>
          </a:p>
          <a:p>
            <a:pPr>
              <a:buFont typeface="Arial" charset="0"/>
              <a:buChar char="•"/>
            </a:pPr>
            <a:r>
              <a:rPr lang="lv-LV" altLang="en-US" sz="2800" dirty="0">
                <a:latin typeface="Calibri" pitchFamily="34" charset="0"/>
              </a:rPr>
              <a:t>Šī </a:t>
            </a:r>
            <a:r>
              <a:rPr lang="lv-LV" altLang="en-US" sz="2800" b="1" dirty="0">
                <a:latin typeface="Calibri" pitchFamily="34" charset="0"/>
              </a:rPr>
              <a:t>kauja</a:t>
            </a:r>
            <a:r>
              <a:rPr lang="lv-LV" altLang="en-US" sz="2800" dirty="0">
                <a:latin typeface="Calibri" pitchFamily="34" charset="0"/>
              </a:rPr>
              <a:t> notiek </a:t>
            </a:r>
            <a:r>
              <a:rPr lang="lv-LV" altLang="en-US" sz="2800" b="1" dirty="0">
                <a:latin typeface="Calibri" pitchFamily="34" charset="0"/>
              </a:rPr>
              <a:t>starp </a:t>
            </a:r>
            <a:r>
              <a:rPr lang="lv-LV" altLang="en-US" sz="2800" b="1" dirty="0" smtClean="0">
                <a:latin typeface="Calibri" pitchFamily="34" charset="0"/>
              </a:rPr>
              <a:t>Dievu </a:t>
            </a:r>
            <a:r>
              <a:rPr lang="lv-LV" altLang="en-US" sz="2800" dirty="0">
                <a:latin typeface="Calibri" pitchFamily="34" charset="0"/>
              </a:rPr>
              <a:t>un </a:t>
            </a:r>
            <a:r>
              <a:rPr lang="lv-LV" altLang="en-US" sz="2800" b="1" dirty="0" smtClean="0">
                <a:latin typeface="Calibri" pitchFamily="34" charset="0"/>
              </a:rPr>
              <a:t>veln</a:t>
            </a:r>
            <a:r>
              <a:rPr lang="lv-LV" altLang="en-US" sz="2800" b="1" dirty="0" smtClean="0">
                <a:latin typeface="Calibri" pitchFamily="34" charset="0"/>
              </a:rPr>
              <a:t>u</a:t>
            </a:r>
            <a:r>
              <a:rPr lang="lv-LV" altLang="en-US" sz="2800" dirty="0" smtClean="0">
                <a:latin typeface="Calibri" pitchFamily="34" charset="0"/>
              </a:rPr>
              <a:t>:</a:t>
            </a:r>
            <a:endParaRPr lang="lv-LV" altLang="en-US" sz="2800" dirty="0">
              <a:latin typeface="Calibri" pitchFamily="34" charset="0"/>
            </a:endParaRPr>
          </a:p>
        </p:txBody>
      </p:sp>
      <p:pic>
        <p:nvPicPr>
          <p:cNvPr id="4" name="Picture 4" descr="http://images.wikia.com/powerlisting/images/a/a4/God_vs_Devil.jpg"/>
          <p:cNvPicPr>
            <a:picLocks noChangeAspect="1" noChangeArrowheads="1"/>
          </p:cNvPicPr>
          <p:nvPr/>
        </p:nvPicPr>
        <p:blipFill>
          <a:blip r:embed="rId2" cstate="print"/>
          <a:srcRect/>
          <a:stretch>
            <a:fillRect/>
          </a:stretch>
        </p:blipFill>
        <p:spPr bwMode="auto">
          <a:xfrm>
            <a:off x="683568" y="3501008"/>
            <a:ext cx="7912139" cy="3087348"/>
          </a:xfrm>
          <a:prstGeom prst="rect">
            <a:avLst/>
          </a:prstGeom>
          <a:ln>
            <a:noFill/>
          </a:ln>
          <a:effectLst>
            <a:softEdge rad="112500"/>
          </a:effectLst>
        </p:spPr>
      </p:pic>
      <p:sp>
        <p:nvSpPr>
          <p:cNvPr id="5" name="Oval 4"/>
          <p:cNvSpPr/>
          <p:nvPr/>
        </p:nvSpPr>
        <p:spPr>
          <a:xfrm>
            <a:off x="611560" y="5877272"/>
            <a:ext cx="2843808" cy="612068"/>
          </a:xfrm>
          <a:prstGeom prst="ellipse">
            <a:avLst/>
          </a:prstGeom>
          <a:solidFill>
            <a:schemeClr val="accent1">
              <a:alpha val="7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Grēks</a:t>
            </a:r>
            <a:endParaRPr lang="en-US" sz="3600" b="1" dirty="0">
              <a:solidFill>
                <a:schemeClr val="tx1"/>
              </a:solidFill>
            </a:endParaRPr>
          </a:p>
        </p:txBody>
      </p:sp>
      <p:sp>
        <p:nvSpPr>
          <p:cNvPr id="6" name="Oval 5"/>
          <p:cNvSpPr/>
          <p:nvPr/>
        </p:nvSpPr>
        <p:spPr>
          <a:xfrm>
            <a:off x="6479704" y="5661248"/>
            <a:ext cx="2664296" cy="1008112"/>
          </a:xfrm>
          <a:prstGeom prst="ellipse">
            <a:avLst/>
          </a:prstGeom>
          <a:solidFill>
            <a:schemeClr val="accent1">
              <a:alpha val="7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Dieva griba</a:t>
            </a:r>
            <a:endParaRPr lang="en-US" sz="3600" b="1" dirty="0">
              <a:solidFill>
                <a:schemeClr val="tx1"/>
              </a:solidFill>
            </a:endParaRPr>
          </a:p>
        </p:txBody>
      </p:sp>
    </p:spTree>
    <p:extLst>
      <p:ext uri="{BB962C8B-B14F-4D97-AF65-F5344CB8AC3E}">
        <p14:creationId xmlns:p14="http://schemas.microsoft.com/office/powerpoint/2010/main" xmlns="" val="3241888422"/>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35843">
                                            <p:txEl>
                                              <p:pRg st="0" end="0"/>
                                            </p:txEl>
                                          </p:spTgt>
                                        </p:tgtEl>
                                        <p:attrNameLst>
                                          <p:attrName>style.visibility</p:attrName>
                                        </p:attrNameLst>
                                      </p:cBhvr>
                                      <p:to>
                                        <p:strVal val="visible"/>
                                      </p:to>
                                    </p:set>
                                    <p:anim calcmode="lin" valueType="num">
                                      <p:cBhvr additive="base">
                                        <p:cTn id="12" dur="500" fill="hold"/>
                                        <p:tgtEl>
                                          <p:spTgt spid="3584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5843">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2000"/>
                                        <p:tgtEl>
                                          <p:spTgt spid="4"/>
                                        </p:tgtEl>
                                      </p:cBhvr>
                                    </p:animEffect>
                                  </p:childTnLst>
                                </p:cTn>
                              </p:par>
                            </p:childTnLst>
                          </p:cTn>
                        </p:par>
                        <p:par>
                          <p:cTn id="17" fill="hold" nodeType="afterGroup">
                            <p:stCondLst>
                              <p:cond delay="2500"/>
                            </p:stCondLst>
                            <p:childTnLst>
                              <p:par>
                                <p:cTn id="18" presetID="2" presetClass="entr" presetSubtype="4" fill="hold" nodeType="afterEffect">
                                  <p:stCondLst>
                                    <p:cond delay="0"/>
                                  </p:stCondLst>
                                  <p:childTnLst>
                                    <p:set>
                                      <p:cBhvr>
                                        <p:cTn id="19" dur="1" fill="hold">
                                          <p:stCondLst>
                                            <p:cond delay="0"/>
                                          </p:stCondLst>
                                        </p:cTn>
                                        <p:tgtEl>
                                          <p:spTgt spid="35843">
                                            <p:txEl>
                                              <p:pRg st="1" end="1"/>
                                            </p:txEl>
                                          </p:spTgt>
                                        </p:tgtEl>
                                        <p:attrNameLst>
                                          <p:attrName>style.visibility</p:attrName>
                                        </p:attrNameLst>
                                      </p:cBhvr>
                                      <p:to>
                                        <p:strVal val="visible"/>
                                      </p:to>
                                    </p:set>
                                    <p:anim calcmode="lin" valueType="num">
                                      <p:cBhvr additive="base">
                                        <p:cTn id="20" dur="500" fill="hold"/>
                                        <p:tgtEl>
                                          <p:spTgt spid="3584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5843">
                                            <p:txEl>
                                              <p:pRg st="1" end="1"/>
                                            </p:txEl>
                                          </p:spTgt>
                                        </p:tgtEl>
                                        <p:attrNameLst>
                                          <p:attrName>ppt_y</p:attrName>
                                        </p:attrNameLst>
                                      </p:cBhvr>
                                      <p:tavLst>
                                        <p:tav tm="0">
                                          <p:val>
                                            <p:strVal val="1+#ppt_h/2"/>
                                          </p:val>
                                        </p:tav>
                                        <p:tav tm="100000">
                                          <p:val>
                                            <p:strVal val="#ppt_y"/>
                                          </p:val>
                                        </p:tav>
                                      </p:tavLst>
                                    </p:anim>
                                  </p:childTnLst>
                                </p:cTn>
                              </p:par>
                            </p:childTnLst>
                          </p:cTn>
                        </p:par>
                        <p:par>
                          <p:cTn id="22" fill="hold" nodeType="afterGroup">
                            <p:stCondLst>
                              <p:cond delay="3000"/>
                            </p:stCondLst>
                            <p:childTnLst>
                              <p:par>
                                <p:cTn id="23" presetID="2" presetClass="entr" presetSubtype="4" fill="hold" nodeType="afterEffect">
                                  <p:stCondLst>
                                    <p:cond delay="0"/>
                                  </p:stCondLst>
                                  <p:childTnLst>
                                    <p:set>
                                      <p:cBhvr>
                                        <p:cTn id="24" dur="1" fill="hold">
                                          <p:stCondLst>
                                            <p:cond delay="0"/>
                                          </p:stCondLst>
                                        </p:cTn>
                                        <p:tgtEl>
                                          <p:spTgt spid="35843">
                                            <p:txEl>
                                              <p:pRg st="2" end="2"/>
                                            </p:txEl>
                                          </p:spTgt>
                                        </p:tgtEl>
                                        <p:attrNameLst>
                                          <p:attrName>style.visibility</p:attrName>
                                        </p:attrNameLst>
                                      </p:cBhvr>
                                      <p:to>
                                        <p:strVal val="visible"/>
                                      </p:to>
                                    </p:set>
                                    <p:anim calcmode="lin" valueType="num">
                                      <p:cBhvr additive="base">
                                        <p:cTn id="25" dur="500" fill="hold"/>
                                        <p:tgtEl>
                                          <p:spTgt spid="3584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5843">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10" presetClass="entr" presetSubtype="0"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0"/>
                                        <p:tgtEl>
                                          <p:spTgt spid="5"/>
                                        </p:tgtEl>
                                      </p:cBhvr>
                                    </p:animEffect>
                                  </p:childTnLst>
                                </p:cTn>
                              </p:par>
                            </p:childTnLst>
                          </p:cTn>
                        </p:par>
                        <p:par>
                          <p:cTn id="31" fill="hold">
                            <p:stCondLst>
                              <p:cond delay="8500"/>
                            </p:stCondLst>
                            <p:childTnLst>
                              <p:par>
                                <p:cTn id="32" presetID="10"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P spid="5" grpId="0" animBg="1"/>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a:blip r:embed="rId2" cstate="print"/>
          <a:srcRect/>
          <a:stretch>
            <a:fillRect/>
          </a:stretch>
        </p:blipFill>
        <p:spPr bwMode="auto">
          <a:xfrm>
            <a:off x="1115616" y="692696"/>
            <a:ext cx="2196229" cy="3316921"/>
          </a:xfrm>
          <a:prstGeom prst="rect">
            <a:avLst/>
          </a:prstGeom>
          <a:ln>
            <a:noFill/>
          </a:ln>
          <a:effectLst>
            <a:softEdge rad="112500"/>
          </a:effectLst>
        </p:spPr>
      </p:pic>
      <p:sp>
        <p:nvSpPr>
          <p:cNvPr id="7170" name="Slide Number Placeholder 6"/>
          <p:cNvSpPr>
            <a:spLocks noGrp="1"/>
          </p:cNvSpPr>
          <p:nvPr>
            <p:ph type="sldNum" sz="quarter" idx="12"/>
          </p:nvPr>
        </p:nvSpPr>
        <p:spPr>
          <a:noFill/>
        </p:spPr>
        <p:txBody>
          <a:bodyPr/>
          <a:lstStyle/>
          <a:p>
            <a:fld id="{BBA0C088-3771-4832-83BA-98E73BF1A6C6}" type="slidenum">
              <a:rPr lang="en-US" smtClean="0"/>
              <a:pPr/>
              <a:t>14</a:t>
            </a:fld>
            <a:endParaRPr lang="en-US" smtClean="0"/>
          </a:p>
        </p:txBody>
      </p:sp>
      <p:sp>
        <p:nvSpPr>
          <p:cNvPr id="47106" name="Rectangle 2"/>
          <p:cNvSpPr>
            <a:spLocks noGrp="1" noChangeArrowheads="1"/>
          </p:cNvSpPr>
          <p:nvPr>
            <p:ph type="title"/>
          </p:nvPr>
        </p:nvSpPr>
        <p:spPr>
          <a:xfrm>
            <a:off x="0" y="332656"/>
            <a:ext cx="9144000" cy="529829"/>
          </a:xfrm>
        </p:spPr>
        <p:txBody>
          <a:bodyPr/>
          <a:lstStyle/>
          <a:p>
            <a:pPr marL="571500" indent="-571500">
              <a:defRPr/>
            </a:pPr>
            <a:r>
              <a:rPr lang="lv-LV" b="1" dirty="0" smtClean="0"/>
              <a:t>Ko mēs varam </a:t>
            </a:r>
            <a:r>
              <a:rPr lang="lv-LV" b="1" dirty="0" smtClean="0"/>
              <a:t>likt velnam </a:t>
            </a:r>
            <a:r>
              <a:rPr lang="lv-LV" b="1" dirty="0" smtClean="0"/>
              <a:t>pretī?</a:t>
            </a:r>
            <a:endParaRPr lang="en-US" b="1" dirty="0" smtClean="0"/>
          </a:p>
        </p:txBody>
      </p:sp>
      <p:pic>
        <p:nvPicPr>
          <p:cNvPr id="5" name="Picture 4" descr="BIBLE016"/>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228184" y="908720"/>
            <a:ext cx="1922142" cy="21084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Oval 5"/>
          <p:cNvSpPr/>
          <p:nvPr/>
        </p:nvSpPr>
        <p:spPr>
          <a:xfrm>
            <a:off x="72008" y="2924944"/>
            <a:ext cx="4427984" cy="1008112"/>
          </a:xfrm>
          <a:prstGeom prst="ellipse">
            <a:avLst/>
          </a:prstGeom>
          <a:solidFill>
            <a:schemeClr val="accent1">
              <a:alpha val="8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a:solidFill>
                  <a:schemeClr val="tx1"/>
                </a:solidFill>
              </a:rPr>
              <a:t>1. Sēt </a:t>
            </a:r>
            <a:r>
              <a:rPr lang="lv-LV" sz="3600" b="1" dirty="0" smtClean="0">
                <a:solidFill>
                  <a:schemeClr val="tx1"/>
                </a:solidFill>
              </a:rPr>
              <a:t>šaubas</a:t>
            </a:r>
            <a:endParaRPr lang="en-US" sz="3600" b="1" dirty="0">
              <a:solidFill>
                <a:schemeClr val="tx1"/>
              </a:solidFill>
            </a:endParaRPr>
          </a:p>
        </p:txBody>
      </p:sp>
      <p:sp>
        <p:nvSpPr>
          <p:cNvPr id="7" name="Oval 6"/>
          <p:cNvSpPr/>
          <p:nvPr/>
        </p:nvSpPr>
        <p:spPr>
          <a:xfrm>
            <a:off x="0" y="5373216"/>
            <a:ext cx="4968552" cy="1044116"/>
          </a:xfrm>
          <a:prstGeom prst="ellipse">
            <a:avLst/>
          </a:prstGeom>
          <a:solidFill>
            <a:schemeClr val="accent1">
              <a:alpha val="7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a:solidFill>
                  <a:schemeClr val="tx1"/>
                </a:solidFill>
              </a:rPr>
              <a:t>3. </a:t>
            </a:r>
            <a:r>
              <a:rPr lang="lv-LV" sz="3600" b="1" dirty="0" smtClean="0">
                <a:solidFill>
                  <a:schemeClr val="tx1"/>
                </a:solidFill>
              </a:rPr>
              <a:t>Kārdinājums</a:t>
            </a:r>
            <a:endParaRPr lang="en-US" sz="3600" b="1" dirty="0">
              <a:solidFill>
                <a:schemeClr val="tx1"/>
              </a:solidFill>
            </a:endParaRPr>
          </a:p>
        </p:txBody>
      </p:sp>
      <p:sp>
        <p:nvSpPr>
          <p:cNvPr id="8" name="Oval 7"/>
          <p:cNvSpPr/>
          <p:nvPr/>
        </p:nvSpPr>
        <p:spPr>
          <a:xfrm>
            <a:off x="827584" y="4149080"/>
            <a:ext cx="2699792" cy="936104"/>
          </a:xfrm>
          <a:prstGeom prst="ellipse">
            <a:avLst/>
          </a:prstGeom>
          <a:solidFill>
            <a:schemeClr val="accent1">
              <a:alpha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a:solidFill>
                  <a:schemeClr val="tx1"/>
                </a:solidFill>
              </a:rPr>
              <a:t>2. </a:t>
            </a:r>
            <a:r>
              <a:rPr lang="lv-LV" sz="3600" b="1" dirty="0" smtClean="0">
                <a:solidFill>
                  <a:schemeClr val="tx1"/>
                </a:solidFill>
              </a:rPr>
              <a:t>Meli</a:t>
            </a:r>
            <a:endParaRPr lang="en-US" sz="3600" b="1" dirty="0">
              <a:solidFill>
                <a:schemeClr val="tx1"/>
              </a:solidFill>
            </a:endParaRPr>
          </a:p>
        </p:txBody>
      </p:sp>
      <p:sp>
        <p:nvSpPr>
          <p:cNvPr id="9" name="Oval 8"/>
          <p:cNvSpPr/>
          <p:nvPr/>
        </p:nvSpPr>
        <p:spPr>
          <a:xfrm>
            <a:off x="5292080" y="2852936"/>
            <a:ext cx="3816424" cy="1152128"/>
          </a:xfrm>
          <a:prstGeom prst="ellipse">
            <a:avLst/>
          </a:prstGeom>
          <a:solidFill>
            <a:schemeClr val="accent1">
              <a:alpha val="8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a:solidFill>
                  <a:schemeClr val="tx1"/>
                </a:solidFill>
              </a:rPr>
              <a:t>1. </a:t>
            </a:r>
            <a:r>
              <a:rPr lang="lv-LV" sz="3600" b="1" dirty="0" smtClean="0">
                <a:solidFill>
                  <a:schemeClr val="tx1"/>
                </a:solidFill>
              </a:rPr>
              <a:t>Dot skaidrību</a:t>
            </a:r>
            <a:endParaRPr lang="en-US" sz="3600" b="1" dirty="0">
              <a:solidFill>
                <a:schemeClr val="tx1"/>
              </a:solidFill>
            </a:endParaRPr>
          </a:p>
        </p:txBody>
      </p:sp>
      <p:sp>
        <p:nvSpPr>
          <p:cNvPr id="10" name="Oval 9"/>
          <p:cNvSpPr/>
          <p:nvPr/>
        </p:nvSpPr>
        <p:spPr>
          <a:xfrm>
            <a:off x="5832140" y="5373216"/>
            <a:ext cx="3132348" cy="1152128"/>
          </a:xfrm>
          <a:prstGeom prst="ellipse">
            <a:avLst/>
          </a:prstGeom>
          <a:solidFill>
            <a:schemeClr val="accent1">
              <a:alpha val="7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a:solidFill>
                  <a:schemeClr val="tx1"/>
                </a:solidFill>
              </a:rPr>
              <a:t>3. </a:t>
            </a:r>
            <a:r>
              <a:rPr lang="lv-LV" sz="3600" b="1" dirty="0" smtClean="0">
                <a:solidFill>
                  <a:schemeClr val="tx1"/>
                </a:solidFill>
              </a:rPr>
              <a:t>Dieva griba</a:t>
            </a:r>
            <a:endParaRPr lang="en-US" sz="3600" b="1" dirty="0">
              <a:solidFill>
                <a:schemeClr val="tx1"/>
              </a:solidFill>
            </a:endParaRPr>
          </a:p>
        </p:txBody>
      </p:sp>
      <p:sp>
        <p:nvSpPr>
          <p:cNvPr id="11" name="Oval 10"/>
          <p:cNvSpPr/>
          <p:nvPr/>
        </p:nvSpPr>
        <p:spPr>
          <a:xfrm>
            <a:off x="5148064" y="4149080"/>
            <a:ext cx="3816424" cy="936104"/>
          </a:xfrm>
          <a:prstGeom prst="ellipse">
            <a:avLst/>
          </a:prstGeom>
          <a:solidFill>
            <a:schemeClr val="accent1">
              <a:alpha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a:solidFill>
                  <a:schemeClr val="tx1"/>
                </a:solidFill>
              </a:rPr>
              <a:t>2. </a:t>
            </a:r>
            <a:r>
              <a:rPr lang="lv-LV" sz="3600" b="1" dirty="0" smtClean="0">
                <a:solidFill>
                  <a:schemeClr val="tx1"/>
                </a:solidFill>
              </a:rPr>
              <a:t>Patiesība</a:t>
            </a:r>
            <a:endParaRPr lang="en-US" sz="3600" b="1" dirty="0">
              <a:solidFill>
                <a:schemeClr val="tx1"/>
              </a:solidFill>
            </a:endParaRPr>
          </a:p>
        </p:txBody>
      </p:sp>
      <p:sp>
        <p:nvSpPr>
          <p:cNvPr id="13" name="Right Arrow 12"/>
          <p:cNvSpPr/>
          <p:nvPr/>
        </p:nvSpPr>
        <p:spPr>
          <a:xfrm>
            <a:off x="4644008" y="3140968"/>
            <a:ext cx="576064"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p:cNvSpPr/>
          <p:nvPr/>
        </p:nvSpPr>
        <p:spPr>
          <a:xfrm>
            <a:off x="4283968" y="4365104"/>
            <a:ext cx="576064"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Arrow 14"/>
          <p:cNvSpPr/>
          <p:nvPr/>
        </p:nvSpPr>
        <p:spPr>
          <a:xfrm>
            <a:off x="5148064" y="5661248"/>
            <a:ext cx="576064"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66561762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7106"/>
                                        </p:tgtEl>
                                        <p:attrNameLst>
                                          <p:attrName>style.visibility</p:attrName>
                                        </p:attrNameLst>
                                      </p:cBhvr>
                                      <p:to>
                                        <p:strVal val="visible"/>
                                      </p:to>
                                    </p:set>
                                    <p:anim calcmode="lin" valueType="num">
                                      <p:cBhvr additive="base">
                                        <p:cTn id="7" dur="500" fill="hold"/>
                                        <p:tgtEl>
                                          <p:spTgt spid="47106"/>
                                        </p:tgtEl>
                                        <p:attrNameLst>
                                          <p:attrName>ppt_x</p:attrName>
                                        </p:attrNameLst>
                                      </p:cBhvr>
                                      <p:tavLst>
                                        <p:tav tm="0">
                                          <p:val>
                                            <p:strVal val="#ppt_x"/>
                                          </p:val>
                                        </p:tav>
                                        <p:tav tm="100000">
                                          <p:val>
                                            <p:strVal val="#ppt_x"/>
                                          </p:val>
                                        </p:tav>
                                      </p:tavLst>
                                    </p:anim>
                                    <p:anim calcmode="lin" valueType="num">
                                      <p:cBhvr additive="base">
                                        <p:cTn id="8" dur="500" fill="hold"/>
                                        <p:tgtEl>
                                          <p:spTgt spid="47106"/>
                                        </p:tgtEl>
                                        <p:attrNameLst>
                                          <p:attrName>ppt_y</p:attrName>
                                        </p:attrNameLst>
                                      </p:cBhvr>
                                      <p:tavLst>
                                        <p:tav tm="0">
                                          <p:val>
                                            <p:strVal val="1+#ppt_h/2"/>
                                          </p:val>
                                        </p:tav>
                                        <p:tav tm="100000">
                                          <p:val>
                                            <p:strVal val="#ppt_y"/>
                                          </p:val>
                                        </p:tav>
                                      </p:tavLst>
                                    </p:anim>
                                  </p:childTnLst>
                                </p:cTn>
                              </p:par>
                              <p:par>
                                <p:cTn id="9" presetID="9"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ssolve">
                                      <p:cBhvr>
                                        <p:cTn id="11" dur="500"/>
                                        <p:tgtEl>
                                          <p:spTgt spid="5"/>
                                        </p:tgtEl>
                                      </p:cBhvr>
                                    </p:animEffect>
                                  </p:childTnLst>
                                </p:cTn>
                              </p:par>
                            </p:childTnLst>
                          </p:cTn>
                        </p:par>
                        <p:par>
                          <p:cTn id="12" fill="hold">
                            <p:stCondLst>
                              <p:cond delay="500"/>
                            </p:stCondLst>
                            <p:childTnLst>
                              <p:par>
                                <p:cTn id="13" presetID="9"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dissolve">
                                      <p:cBhvr>
                                        <p:cTn id="15" dur="500"/>
                                        <p:tgtEl>
                                          <p:spTgt spid="12"/>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0"/>
                                        <p:tgtEl>
                                          <p:spTgt spid="8"/>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0"/>
                                        <p:tgtEl>
                                          <p:spTgt spid="7"/>
                                        </p:tgtEl>
                                      </p:cBhvr>
                                    </p:animEffect>
                                  </p:childTnLst>
                                </p:cTn>
                              </p:par>
                            </p:childTnLst>
                          </p:cTn>
                        </p:par>
                        <p:par>
                          <p:cTn id="28" fill="hold">
                            <p:stCondLst>
                              <p:cond delay="13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2000"/>
                                        <p:tgtEl>
                                          <p:spTgt spid="13"/>
                                        </p:tgtEl>
                                      </p:cBhvr>
                                    </p:animEffect>
                                  </p:childTnLst>
                                </p:cTn>
                              </p:par>
                            </p:childTnLst>
                          </p:cTn>
                        </p:par>
                        <p:par>
                          <p:cTn id="32" fill="hold">
                            <p:stCondLst>
                              <p:cond delay="150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2000"/>
                                        <p:tgtEl>
                                          <p:spTgt spid="14"/>
                                        </p:tgtEl>
                                      </p:cBhvr>
                                    </p:animEffect>
                                  </p:childTnLst>
                                </p:cTn>
                              </p:par>
                            </p:childTnLst>
                          </p:cTn>
                        </p:par>
                        <p:par>
                          <p:cTn id="36" fill="hold">
                            <p:stCondLst>
                              <p:cond delay="17000"/>
                            </p:stCondLst>
                            <p:childTnLst>
                              <p:par>
                                <p:cTn id="37" presetID="10" presetClass="entr" presetSubtype="0"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2000"/>
                                        <p:tgtEl>
                                          <p:spTgt spid="15"/>
                                        </p:tgtEl>
                                      </p:cBhvr>
                                    </p:animEffect>
                                  </p:childTnLst>
                                </p:cTn>
                              </p:par>
                            </p:childTnLst>
                          </p:cTn>
                        </p:par>
                        <p:par>
                          <p:cTn id="40" fill="hold">
                            <p:stCondLst>
                              <p:cond delay="19000"/>
                            </p:stCondLst>
                            <p:childTnLst>
                              <p:par>
                                <p:cTn id="41" presetID="10" presetClass="entr" presetSubtype="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2000"/>
                                        <p:tgtEl>
                                          <p:spTgt spid="9"/>
                                        </p:tgtEl>
                                      </p:cBhvr>
                                    </p:animEffect>
                                  </p:childTnLst>
                                </p:cTn>
                              </p:par>
                            </p:childTnLst>
                          </p:cTn>
                        </p:par>
                        <p:par>
                          <p:cTn id="44" fill="hold">
                            <p:stCondLst>
                              <p:cond delay="21000"/>
                            </p:stCondLst>
                            <p:childTnLst>
                              <p:par>
                                <p:cTn id="45" presetID="10" presetClass="entr" presetSubtype="0"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0"/>
                                        <p:tgtEl>
                                          <p:spTgt spid="11"/>
                                        </p:tgtEl>
                                      </p:cBhvr>
                                    </p:animEffect>
                                  </p:childTnLst>
                                </p:cTn>
                              </p:par>
                            </p:childTnLst>
                          </p:cTn>
                        </p:par>
                        <p:par>
                          <p:cTn id="48" fill="hold">
                            <p:stCondLst>
                              <p:cond delay="26000"/>
                            </p:stCondLst>
                            <p:childTnLst>
                              <p:par>
                                <p:cTn id="49" presetID="10" presetClass="entr" presetSubtype="0"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5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p:bldP spid="6" grpId="0" animBg="1"/>
      <p:bldP spid="7" grpId="0" animBg="1"/>
      <p:bldP spid="8" grpId="0" animBg="1"/>
      <p:bldP spid="9" grpId="0" animBg="1"/>
      <p:bldP spid="10" grpId="0" animBg="1"/>
      <p:bldP spid="11" grpId="0" animBg="1"/>
      <p:bldP spid="13" grpId="0" animBg="1"/>
      <p:bldP spid="14" grpId="0" animBg="1"/>
      <p:bldP spid="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4" name="Picture 6"/>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7839228" y="1844824"/>
            <a:ext cx="1304772" cy="27519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298" name="Picture 10"/>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707904" y="5949280"/>
            <a:ext cx="4383009" cy="7738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122" name="Rectangle 2"/>
          <p:cNvSpPr>
            <a:spLocks noGrp="1" noChangeArrowheads="1"/>
          </p:cNvSpPr>
          <p:nvPr>
            <p:ph type="title" idx="4294967295"/>
          </p:nvPr>
        </p:nvSpPr>
        <p:spPr>
          <a:xfrm>
            <a:off x="651758" y="-89878"/>
            <a:ext cx="7992888" cy="1050304"/>
          </a:xfrm>
        </p:spPr>
        <p:txBody>
          <a:bodyPr/>
          <a:lstStyle/>
          <a:p>
            <a:pPr algn="ctr" eaLnBrk="1" hangingPunct="1"/>
            <a:r>
              <a:rPr lang="lv-LV" altLang="en-US" b="1" kern="1200" dirty="0"/>
              <a:t>Kā mēs varam aizstāvēties? </a:t>
            </a:r>
          </a:p>
        </p:txBody>
      </p:sp>
      <p:sp>
        <p:nvSpPr>
          <p:cNvPr id="5123" name="Rectangle 3"/>
          <p:cNvSpPr>
            <a:spLocks noGrp="1" noChangeArrowheads="1"/>
          </p:cNvSpPr>
          <p:nvPr>
            <p:ph type="body" idx="4294967295"/>
          </p:nvPr>
        </p:nvSpPr>
        <p:spPr>
          <a:xfrm>
            <a:off x="0" y="836712"/>
            <a:ext cx="8928991" cy="4752528"/>
          </a:xfrm>
        </p:spPr>
        <p:txBody>
          <a:bodyPr>
            <a:noAutofit/>
          </a:bodyPr>
          <a:lstStyle/>
          <a:p>
            <a:pPr>
              <a:lnSpc>
                <a:spcPct val="90000"/>
              </a:lnSpc>
              <a:buFont typeface="Wingdings" pitchFamily="2" charset="2"/>
              <a:buNone/>
            </a:pPr>
            <a:r>
              <a:rPr lang="lv-LV" altLang="en-US" sz="2400" dirty="0"/>
              <a:t>„</a:t>
            </a:r>
            <a:r>
              <a:rPr lang="lv-LV" altLang="en-US" sz="2400" i="1" dirty="0"/>
              <a:t>Bruņojieties ar visiem Dieva ieročiem, lai jūs varētu pretī stāties  </a:t>
            </a:r>
          </a:p>
          <a:p>
            <a:pPr>
              <a:lnSpc>
                <a:spcPct val="90000"/>
              </a:lnSpc>
              <a:buFontTx/>
              <a:buNone/>
            </a:pPr>
            <a:r>
              <a:rPr lang="lv-LV" altLang="en-US" sz="2400" i="1" dirty="0"/>
              <a:t>velna viltībām. Jo ne pret miesu un asinīm mums jācīnās, bet </a:t>
            </a:r>
            <a:r>
              <a:rPr lang="lv-LV" altLang="en-US" sz="2400" i="1" dirty="0" smtClean="0"/>
              <a:t>pret valdībām </a:t>
            </a:r>
            <a:r>
              <a:rPr lang="lv-LV" altLang="en-US" sz="2400" i="1" dirty="0"/>
              <a:t>un varām, šīs tumsības pasaules valdniekiem un pret </a:t>
            </a:r>
            <a:r>
              <a:rPr lang="lv-LV" altLang="en-US" sz="2400" i="1" dirty="0" smtClean="0"/>
              <a:t>ļaunajiem </a:t>
            </a:r>
            <a:r>
              <a:rPr lang="lv-LV" altLang="en-US" sz="2400" i="1" dirty="0"/>
              <a:t>gariem pasaules telpā</a:t>
            </a:r>
            <a:r>
              <a:rPr lang="lv-LV" altLang="en-US" sz="2400" dirty="0"/>
              <a:t>.” (Ef.6:11-12)</a:t>
            </a:r>
          </a:p>
          <a:p>
            <a:pPr>
              <a:buFont typeface="Wingdings" pitchFamily="2" charset="2"/>
              <a:buNone/>
            </a:pPr>
            <a:r>
              <a:rPr lang="lv-LV" altLang="en-US" sz="2400" b="1" dirty="0"/>
              <a:t>1) Patiesības josta</a:t>
            </a:r>
            <a:r>
              <a:rPr lang="lv-LV" altLang="en-US" sz="2400" dirty="0"/>
              <a:t> (14.p.)</a:t>
            </a:r>
          </a:p>
          <a:p>
            <a:r>
              <a:rPr lang="lv-LV" altLang="en-US" sz="2400" dirty="0"/>
              <a:t>josta satur visu kopā </a:t>
            </a:r>
            <a:endParaRPr lang="en-US" altLang="en-US" sz="2400" dirty="0"/>
          </a:p>
          <a:p>
            <a:pPr>
              <a:buFont typeface="Wingdings" pitchFamily="2" charset="2"/>
              <a:buNone/>
            </a:pPr>
            <a:r>
              <a:rPr lang="lv-LV" altLang="en-US" sz="2400" dirty="0"/>
              <a:t>2) </a:t>
            </a:r>
            <a:r>
              <a:rPr lang="lv-LV" altLang="en-US" sz="2400" b="1" dirty="0"/>
              <a:t>Taisnības bruņas</a:t>
            </a:r>
            <a:r>
              <a:rPr lang="lv-LV" altLang="en-US" sz="2400" dirty="0"/>
              <a:t> (14.p.)</a:t>
            </a:r>
          </a:p>
          <a:p>
            <a:r>
              <a:rPr lang="lv-LV" altLang="en-US" sz="2400" dirty="0"/>
              <a:t>Mums ir dota Kristus taisnība (Fil. 3:9) </a:t>
            </a:r>
          </a:p>
          <a:p>
            <a:pPr>
              <a:buFont typeface="Wingdings" pitchFamily="2" charset="2"/>
              <a:buNone/>
            </a:pPr>
            <a:r>
              <a:rPr lang="lv-LV" altLang="en-US" sz="2400" dirty="0"/>
              <a:t>3</a:t>
            </a:r>
            <a:r>
              <a:rPr lang="lv-LV" altLang="en-US" sz="2400" b="1" dirty="0"/>
              <a:t>) Miera nesēja apavi</a:t>
            </a:r>
            <a:r>
              <a:rPr lang="lv-LV" altLang="en-US" sz="2400" dirty="0"/>
              <a:t> (15.p.)</a:t>
            </a:r>
          </a:p>
          <a:p>
            <a:pPr>
              <a:buFont typeface="Wingdings" pitchFamily="2" charset="2"/>
              <a:buNone/>
            </a:pPr>
            <a:r>
              <a:rPr lang="lv-LV" altLang="en-US" sz="2400" dirty="0"/>
              <a:t>4) </a:t>
            </a:r>
            <a:r>
              <a:rPr lang="lv-LV" altLang="en-US" sz="2400" b="1" dirty="0"/>
              <a:t>Ticības vairogs</a:t>
            </a:r>
            <a:r>
              <a:rPr lang="lv-LV" altLang="en-US" sz="2400" dirty="0"/>
              <a:t> (16.p.)</a:t>
            </a:r>
          </a:p>
          <a:p>
            <a:r>
              <a:rPr lang="lv-LV" altLang="en-US" sz="2400" dirty="0"/>
              <a:t>Skepticisma un cinisma pretstats</a:t>
            </a:r>
            <a:endParaRPr lang="en-US" altLang="en-US" sz="2400" dirty="0"/>
          </a:p>
          <a:p>
            <a:pPr>
              <a:buFont typeface="Wingdings" pitchFamily="2" charset="2"/>
              <a:buNone/>
            </a:pPr>
            <a:r>
              <a:rPr lang="lv-LV" altLang="en-US" sz="2400" dirty="0"/>
              <a:t>5</a:t>
            </a:r>
            <a:r>
              <a:rPr lang="lv-LV" altLang="en-US" sz="2400" b="1" dirty="0"/>
              <a:t>) Pestīšanas bruņu cepure </a:t>
            </a:r>
            <a:r>
              <a:rPr lang="lv-LV" altLang="en-US" sz="2400" dirty="0"/>
              <a:t>(17.p.)</a:t>
            </a:r>
            <a:endParaRPr lang="lv-LV" altLang="en-US" sz="2400" b="1" dirty="0"/>
          </a:p>
          <a:p>
            <a:pPr>
              <a:buFont typeface="Wingdings" pitchFamily="2" charset="2"/>
              <a:buNone/>
            </a:pPr>
            <a:r>
              <a:rPr lang="lv-LV" altLang="en-US" sz="2400" dirty="0"/>
              <a:t>6) </a:t>
            </a:r>
            <a:r>
              <a:rPr lang="lv-LV" altLang="en-US" sz="2400" b="1" dirty="0"/>
              <a:t>Gara zobens</a:t>
            </a:r>
            <a:r>
              <a:rPr lang="lv-LV" altLang="en-US" sz="2400" dirty="0"/>
              <a:t> (17.p.)</a:t>
            </a:r>
          </a:p>
          <a:p>
            <a:r>
              <a:rPr lang="lv-LV" altLang="en-US" sz="2400" dirty="0"/>
              <a:t>Dieva Vārds</a:t>
            </a:r>
            <a:endParaRPr lang="lv-LV" altLang="en-US" sz="2000" dirty="0"/>
          </a:p>
        </p:txBody>
      </p:sp>
      <p:pic>
        <p:nvPicPr>
          <p:cNvPr id="2" name="Picture 5"/>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7497" t="33276" r="7172" b="33447"/>
          <a:stretch>
            <a:fillRect/>
          </a:stretch>
        </p:blipFill>
        <p:spPr bwMode="auto">
          <a:xfrm>
            <a:off x="4211959" y="2204864"/>
            <a:ext cx="2212087" cy="8640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295" name="Picture 7"/>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4016804" y="4005064"/>
            <a:ext cx="1491300" cy="1008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296" name="Picture 8"/>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r="12111" b="10390"/>
          <a:stretch>
            <a:fillRect/>
          </a:stretch>
        </p:blipFill>
        <p:spPr bwMode="auto">
          <a:xfrm>
            <a:off x="5580112" y="3501008"/>
            <a:ext cx="1547688" cy="18873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100" name="Picture 4" descr="Vintage Military Metal Helmut – Vintage Frog"/>
          <p:cNvPicPr>
            <a:picLocks noChangeAspect="1" noChangeArrowheads="1"/>
          </p:cNvPicPr>
          <p:nvPr/>
        </p:nvPicPr>
        <p:blipFill>
          <a:blip r:embed="rId7" cstate="print"/>
          <a:srcRect/>
          <a:stretch>
            <a:fillRect/>
          </a:stretch>
        </p:blipFill>
        <p:spPr bwMode="auto">
          <a:xfrm>
            <a:off x="6739160" y="4509120"/>
            <a:ext cx="2404840" cy="1803630"/>
          </a:xfrm>
          <a:prstGeom prst="ellipse">
            <a:avLst/>
          </a:prstGeom>
          <a:ln>
            <a:noFill/>
          </a:ln>
          <a:effectLst>
            <a:softEdge rad="112500"/>
          </a:effectLst>
        </p:spPr>
      </p:pic>
    </p:spTree>
    <p:extLst>
      <p:ext uri="{BB962C8B-B14F-4D97-AF65-F5344CB8AC3E}">
        <p14:creationId xmlns:p14="http://schemas.microsoft.com/office/powerpoint/2010/main" xmlns="" val="825888489"/>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childTnLst>
                          </p:cTn>
                        </p:par>
                        <p:par>
                          <p:cTn id="8" fill="hold" nodeType="afterGroup">
                            <p:stCondLst>
                              <p:cond delay="500"/>
                            </p:stCondLst>
                            <p:childTnLst>
                              <p:par>
                                <p:cTn id="9" presetID="2" presetClass="entr" presetSubtype="4" fill="hold" nodeType="afterEffect">
                                  <p:stCondLst>
                                    <p:cond delay="0"/>
                                  </p:stCondLst>
                                  <p:childTnLst>
                                    <p:set>
                                      <p:cBhvr>
                                        <p:cTn id="10" dur="1" fill="hold">
                                          <p:stCondLst>
                                            <p:cond delay="0"/>
                                          </p:stCondLst>
                                        </p:cTn>
                                        <p:tgtEl>
                                          <p:spTgt spid="5123">
                                            <p:txEl>
                                              <p:pRg st="0" end="0"/>
                                            </p:txEl>
                                          </p:spTgt>
                                        </p:tgtEl>
                                        <p:attrNameLst>
                                          <p:attrName>style.visibility</p:attrName>
                                        </p:attrNameLst>
                                      </p:cBhvr>
                                      <p:to>
                                        <p:strVal val="visible"/>
                                      </p:to>
                                    </p:set>
                                    <p:anim calcmode="lin" valueType="num">
                                      <p:cBhvr additive="base">
                                        <p:cTn id="11"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12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123">
                                            <p:txEl>
                                              <p:pRg st="1" end="1"/>
                                            </p:txEl>
                                          </p:spTgt>
                                        </p:tgtEl>
                                        <p:attrNameLst>
                                          <p:attrName>style.visibility</p:attrName>
                                        </p:attrNameLst>
                                      </p:cBhvr>
                                      <p:to>
                                        <p:strVal val="visible"/>
                                      </p:to>
                                    </p:set>
                                    <p:anim calcmode="lin" valueType="num">
                                      <p:cBhvr additive="base">
                                        <p:cTn id="15" dur="500" fill="hold"/>
                                        <p:tgtEl>
                                          <p:spTgt spid="512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123">
                                            <p:txEl>
                                              <p:pRg st="1" end="1"/>
                                            </p:txEl>
                                          </p:spTgt>
                                        </p:tgtEl>
                                        <p:attrNameLst>
                                          <p:attrName>ppt_y</p:attrName>
                                        </p:attrNameLst>
                                      </p:cBhvr>
                                      <p:tavLst>
                                        <p:tav tm="0">
                                          <p:val>
                                            <p:strVal val="1+#ppt_h/2"/>
                                          </p:val>
                                        </p:tav>
                                        <p:tav tm="100000">
                                          <p:val>
                                            <p:strVal val="#ppt_y"/>
                                          </p:val>
                                        </p:tav>
                                      </p:tavLst>
                                    </p:anim>
                                  </p:childTnLst>
                                </p:cTn>
                              </p:par>
                            </p:childTnLst>
                          </p:cTn>
                        </p:par>
                        <p:par>
                          <p:cTn id="17" fill="hold" nodeType="withGroup">
                            <p:stCondLst>
                              <p:cond delay="1000"/>
                            </p:stCondLst>
                            <p:childTnLst>
                              <p:par>
                                <p:cTn id="18" presetID="2" presetClass="entr" presetSubtype="4" fill="hold" nodeType="afterEffect">
                                  <p:stCondLst>
                                    <p:cond delay="0"/>
                                  </p:stCondLst>
                                  <p:childTnLst>
                                    <p:set>
                                      <p:cBhvr>
                                        <p:cTn id="19" dur="1" fill="hold">
                                          <p:stCondLst>
                                            <p:cond delay="0"/>
                                          </p:stCondLst>
                                        </p:cTn>
                                        <p:tgtEl>
                                          <p:spTgt spid="5123">
                                            <p:txEl>
                                              <p:pRg st="2" end="2"/>
                                            </p:txEl>
                                          </p:spTgt>
                                        </p:tgtEl>
                                        <p:attrNameLst>
                                          <p:attrName>style.visibility</p:attrName>
                                        </p:attrNameLst>
                                      </p:cBhvr>
                                      <p:to>
                                        <p:strVal val="visible"/>
                                      </p:to>
                                    </p:set>
                                    <p:anim calcmode="lin" valueType="num">
                                      <p:cBhvr additive="base">
                                        <p:cTn id="20" dur="500" fill="hold"/>
                                        <p:tgtEl>
                                          <p:spTgt spid="512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123">
                                            <p:txEl>
                                              <p:pRg st="2" end="2"/>
                                            </p:txEl>
                                          </p:spTgt>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childTnLst>
                          </p:cTn>
                        </p:par>
                        <p:par>
                          <p:cTn id="25" fill="hold" nodeType="afterGroup">
                            <p:stCondLst>
                              <p:cond delay="1500"/>
                            </p:stCondLst>
                            <p:childTnLst>
                              <p:par>
                                <p:cTn id="26" presetID="2" presetClass="entr" presetSubtype="4" fill="hold" nodeType="afterEffect">
                                  <p:stCondLst>
                                    <p:cond delay="0"/>
                                  </p:stCondLst>
                                  <p:childTnLst>
                                    <p:set>
                                      <p:cBhvr>
                                        <p:cTn id="27" dur="1" fill="hold">
                                          <p:stCondLst>
                                            <p:cond delay="0"/>
                                          </p:stCondLst>
                                        </p:cTn>
                                        <p:tgtEl>
                                          <p:spTgt spid="5123">
                                            <p:txEl>
                                              <p:pRg st="3" end="3"/>
                                            </p:txEl>
                                          </p:spTgt>
                                        </p:tgtEl>
                                        <p:attrNameLst>
                                          <p:attrName>style.visibility</p:attrName>
                                        </p:attrNameLst>
                                      </p:cBhvr>
                                      <p:to>
                                        <p:strVal val="visible"/>
                                      </p:to>
                                    </p:set>
                                    <p:anim calcmode="lin" valueType="num">
                                      <p:cBhvr additive="base">
                                        <p:cTn id="28" dur="500" fill="hold"/>
                                        <p:tgtEl>
                                          <p:spTgt spid="5123">
                                            <p:txEl>
                                              <p:pRg st="3" end="3"/>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5123">
                                            <p:txEl>
                                              <p:pRg st="3" end="3"/>
                                            </p:txEl>
                                          </p:spTgt>
                                        </p:tgtEl>
                                        <p:attrNameLst>
                                          <p:attrName>ppt_y</p:attrName>
                                        </p:attrNameLst>
                                      </p:cBhvr>
                                      <p:tavLst>
                                        <p:tav tm="0">
                                          <p:val>
                                            <p:strVal val="1+#ppt_h/2"/>
                                          </p:val>
                                        </p:tav>
                                        <p:tav tm="100000">
                                          <p:val>
                                            <p:strVal val="#ppt_y"/>
                                          </p:val>
                                        </p:tav>
                                      </p:tavLst>
                                    </p:anim>
                                  </p:childTnLst>
                                </p:cTn>
                              </p:par>
                            </p:childTnLst>
                          </p:cTn>
                        </p:par>
                        <p:par>
                          <p:cTn id="30" fill="hold" nodeType="withGroup">
                            <p:stCondLst>
                              <p:cond delay="2000"/>
                            </p:stCondLst>
                            <p:childTnLst>
                              <p:par>
                                <p:cTn id="31" presetID="2" presetClass="entr" presetSubtype="4" fill="hold" nodeType="afterEffect">
                                  <p:stCondLst>
                                    <p:cond delay="0"/>
                                  </p:stCondLst>
                                  <p:childTnLst>
                                    <p:set>
                                      <p:cBhvr>
                                        <p:cTn id="32" dur="1" fill="hold">
                                          <p:stCondLst>
                                            <p:cond delay="0"/>
                                          </p:stCondLst>
                                        </p:cTn>
                                        <p:tgtEl>
                                          <p:spTgt spid="5123">
                                            <p:txEl>
                                              <p:pRg st="4" end="4"/>
                                            </p:txEl>
                                          </p:spTgt>
                                        </p:tgtEl>
                                        <p:attrNameLst>
                                          <p:attrName>style.visibility</p:attrName>
                                        </p:attrNameLst>
                                      </p:cBhvr>
                                      <p:to>
                                        <p:strVal val="visible"/>
                                      </p:to>
                                    </p:set>
                                    <p:anim calcmode="lin" valueType="num">
                                      <p:cBhvr additive="base">
                                        <p:cTn id="33" dur="500" fill="hold"/>
                                        <p:tgtEl>
                                          <p:spTgt spid="5123">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123">
                                            <p:txEl>
                                              <p:pRg st="4" end="4"/>
                                            </p:txEl>
                                          </p:spTgt>
                                        </p:tgtEl>
                                        <p:attrNameLst>
                                          <p:attrName>ppt_y</p:attrName>
                                        </p:attrNameLst>
                                      </p:cBhvr>
                                      <p:tavLst>
                                        <p:tav tm="0">
                                          <p:val>
                                            <p:strVal val="1+#ppt_h/2"/>
                                          </p:val>
                                        </p:tav>
                                        <p:tav tm="100000">
                                          <p:val>
                                            <p:strVal val="#ppt_y"/>
                                          </p:val>
                                        </p:tav>
                                      </p:tavLst>
                                    </p:anim>
                                  </p:childTnLst>
                                </p:cTn>
                              </p:par>
                              <p:par>
                                <p:cTn id="35" presetID="10" presetClass="entr" presetSubtype="0" fill="hold" nodeType="withEffect">
                                  <p:stCondLst>
                                    <p:cond delay="0"/>
                                  </p:stCondLst>
                                  <p:childTnLst>
                                    <p:set>
                                      <p:cBhvr>
                                        <p:cTn id="36" dur="1" fill="hold">
                                          <p:stCondLst>
                                            <p:cond delay="0"/>
                                          </p:stCondLst>
                                        </p:cTn>
                                        <p:tgtEl>
                                          <p:spTgt spid="12294"/>
                                        </p:tgtEl>
                                        <p:attrNameLst>
                                          <p:attrName>style.visibility</p:attrName>
                                        </p:attrNameLst>
                                      </p:cBhvr>
                                      <p:to>
                                        <p:strVal val="visible"/>
                                      </p:to>
                                    </p:set>
                                    <p:animEffect transition="in" filter="fade">
                                      <p:cBhvr>
                                        <p:cTn id="37" dur="500"/>
                                        <p:tgtEl>
                                          <p:spTgt spid="12294"/>
                                        </p:tgtEl>
                                      </p:cBhvr>
                                    </p:animEffect>
                                  </p:childTnLst>
                                </p:cTn>
                              </p:par>
                            </p:childTnLst>
                          </p:cTn>
                        </p:par>
                        <p:par>
                          <p:cTn id="38" fill="hold" nodeType="afterGroup">
                            <p:stCondLst>
                              <p:cond delay="2500"/>
                            </p:stCondLst>
                            <p:childTnLst>
                              <p:par>
                                <p:cTn id="39" presetID="2" presetClass="entr" presetSubtype="4" fill="hold" nodeType="afterEffect">
                                  <p:stCondLst>
                                    <p:cond delay="0"/>
                                  </p:stCondLst>
                                  <p:childTnLst>
                                    <p:set>
                                      <p:cBhvr>
                                        <p:cTn id="40" dur="1" fill="hold">
                                          <p:stCondLst>
                                            <p:cond delay="0"/>
                                          </p:stCondLst>
                                        </p:cTn>
                                        <p:tgtEl>
                                          <p:spTgt spid="5123">
                                            <p:txEl>
                                              <p:pRg st="5" end="5"/>
                                            </p:txEl>
                                          </p:spTgt>
                                        </p:tgtEl>
                                        <p:attrNameLst>
                                          <p:attrName>style.visibility</p:attrName>
                                        </p:attrNameLst>
                                      </p:cBhvr>
                                      <p:to>
                                        <p:strVal val="visible"/>
                                      </p:to>
                                    </p:set>
                                    <p:anim calcmode="lin" valueType="num">
                                      <p:cBhvr additive="base">
                                        <p:cTn id="41" dur="500" fill="hold"/>
                                        <p:tgtEl>
                                          <p:spTgt spid="5123">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123">
                                            <p:txEl>
                                              <p:pRg st="5" end="5"/>
                                            </p:txEl>
                                          </p:spTgt>
                                        </p:tgtEl>
                                        <p:attrNameLst>
                                          <p:attrName>ppt_y</p:attrName>
                                        </p:attrNameLst>
                                      </p:cBhvr>
                                      <p:tavLst>
                                        <p:tav tm="0">
                                          <p:val>
                                            <p:strVal val="1+#ppt_h/2"/>
                                          </p:val>
                                        </p:tav>
                                        <p:tav tm="100000">
                                          <p:val>
                                            <p:strVal val="#ppt_y"/>
                                          </p:val>
                                        </p:tav>
                                      </p:tavLst>
                                    </p:anim>
                                  </p:childTnLst>
                                </p:cTn>
                              </p:par>
                            </p:childTnLst>
                          </p:cTn>
                        </p:par>
                        <p:par>
                          <p:cTn id="43" fill="hold" nodeType="withGroup">
                            <p:stCondLst>
                              <p:cond delay="3000"/>
                            </p:stCondLst>
                            <p:childTnLst>
                              <p:par>
                                <p:cTn id="44" presetID="2" presetClass="entr" presetSubtype="4" fill="hold" nodeType="afterEffect">
                                  <p:stCondLst>
                                    <p:cond delay="0"/>
                                  </p:stCondLst>
                                  <p:childTnLst>
                                    <p:set>
                                      <p:cBhvr>
                                        <p:cTn id="45" dur="1" fill="hold">
                                          <p:stCondLst>
                                            <p:cond delay="0"/>
                                          </p:stCondLst>
                                        </p:cTn>
                                        <p:tgtEl>
                                          <p:spTgt spid="5123">
                                            <p:txEl>
                                              <p:pRg st="6" end="6"/>
                                            </p:txEl>
                                          </p:spTgt>
                                        </p:tgtEl>
                                        <p:attrNameLst>
                                          <p:attrName>style.visibility</p:attrName>
                                        </p:attrNameLst>
                                      </p:cBhvr>
                                      <p:to>
                                        <p:strVal val="visible"/>
                                      </p:to>
                                    </p:set>
                                    <p:anim calcmode="lin" valueType="num">
                                      <p:cBhvr additive="base">
                                        <p:cTn id="46" dur="500" fill="hold"/>
                                        <p:tgtEl>
                                          <p:spTgt spid="5123">
                                            <p:txEl>
                                              <p:pRg st="6" end="6"/>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5123">
                                            <p:txEl>
                                              <p:pRg st="6" end="6"/>
                                            </p:txEl>
                                          </p:spTgt>
                                        </p:tgtEl>
                                        <p:attrNameLst>
                                          <p:attrName>ppt_y</p:attrName>
                                        </p:attrNameLst>
                                      </p:cBhvr>
                                      <p:tavLst>
                                        <p:tav tm="0">
                                          <p:val>
                                            <p:strVal val="1+#ppt_h/2"/>
                                          </p:val>
                                        </p:tav>
                                        <p:tav tm="100000">
                                          <p:val>
                                            <p:strVal val="#ppt_y"/>
                                          </p:val>
                                        </p:tav>
                                      </p:tavLst>
                                    </p:anim>
                                  </p:childTnLst>
                                </p:cTn>
                              </p:par>
                              <p:par>
                                <p:cTn id="48" presetID="10" presetClass="entr" presetSubtype="0" fill="hold" nodeType="withEffect">
                                  <p:stCondLst>
                                    <p:cond delay="0"/>
                                  </p:stCondLst>
                                  <p:childTnLst>
                                    <p:set>
                                      <p:cBhvr>
                                        <p:cTn id="49" dur="1" fill="hold">
                                          <p:stCondLst>
                                            <p:cond delay="0"/>
                                          </p:stCondLst>
                                        </p:cTn>
                                        <p:tgtEl>
                                          <p:spTgt spid="12295"/>
                                        </p:tgtEl>
                                        <p:attrNameLst>
                                          <p:attrName>style.visibility</p:attrName>
                                        </p:attrNameLst>
                                      </p:cBhvr>
                                      <p:to>
                                        <p:strVal val="visible"/>
                                      </p:to>
                                    </p:set>
                                    <p:animEffect transition="in" filter="fade">
                                      <p:cBhvr>
                                        <p:cTn id="50" dur="500"/>
                                        <p:tgtEl>
                                          <p:spTgt spid="12295"/>
                                        </p:tgtEl>
                                      </p:cBhvr>
                                    </p:animEffect>
                                  </p:childTnLst>
                                </p:cTn>
                              </p:par>
                            </p:childTnLst>
                          </p:cTn>
                        </p:par>
                        <p:par>
                          <p:cTn id="51" fill="hold" nodeType="withGroup">
                            <p:stCondLst>
                              <p:cond delay="3500"/>
                            </p:stCondLst>
                            <p:childTnLst>
                              <p:par>
                                <p:cTn id="52" presetID="2" presetClass="entr" presetSubtype="4" fill="hold" nodeType="afterEffect">
                                  <p:stCondLst>
                                    <p:cond delay="0"/>
                                  </p:stCondLst>
                                  <p:childTnLst>
                                    <p:set>
                                      <p:cBhvr>
                                        <p:cTn id="53" dur="1" fill="hold">
                                          <p:stCondLst>
                                            <p:cond delay="0"/>
                                          </p:stCondLst>
                                        </p:cTn>
                                        <p:tgtEl>
                                          <p:spTgt spid="5123">
                                            <p:txEl>
                                              <p:pRg st="7" end="7"/>
                                            </p:txEl>
                                          </p:spTgt>
                                        </p:tgtEl>
                                        <p:attrNameLst>
                                          <p:attrName>style.visibility</p:attrName>
                                        </p:attrNameLst>
                                      </p:cBhvr>
                                      <p:to>
                                        <p:strVal val="visible"/>
                                      </p:to>
                                    </p:set>
                                    <p:anim calcmode="lin" valueType="num">
                                      <p:cBhvr additive="base">
                                        <p:cTn id="54" dur="500" fill="hold"/>
                                        <p:tgtEl>
                                          <p:spTgt spid="5123">
                                            <p:txEl>
                                              <p:pRg st="7" end="7"/>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5123">
                                            <p:txEl>
                                              <p:pRg st="7" end="7"/>
                                            </p:txEl>
                                          </p:spTgt>
                                        </p:tgtEl>
                                        <p:attrNameLst>
                                          <p:attrName>ppt_y</p:attrName>
                                        </p:attrNameLst>
                                      </p:cBhvr>
                                      <p:tavLst>
                                        <p:tav tm="0">
                                          <p:val>
                                            <p:strVal val="1+#ppt_h/2"/>
                                          </p:val>
                                        </p:tav>
                                        <p:tav tm="100000">
                                          <p:val>
                                            <p:strVal val="#ppt_y"/>
                                          </p:val>
                                        </p:tav>
                                      </p:tavLst>
                                    </p:anim>
                                  </p:childTnLst>
                                </p:cTn>
                              </p:par>
                              <p:par>
                                <p:cTn id="56" presetID="10" presetClass="entr" presetSubtype="0" fill="hold" nodeType="withEffect">
                                  <p:stCondLst>
                                    <p:cond delay="0"/>
                                  </p:stCondLst>
                                  <p:childTnLst>
                                    <p:set>
                                      <p:cBhvr>
                                        <p:cTn id="57" dur="1" fill="hold">
                                          <p:stCondLst>
                                            <p:cond delay="0"/>
                                          </p:stCondLst>
                                        </p:cTn>
                                        <p:tgtEl>
                                          <p:spTgt spid="12296"/>
                                        </p:tgtEl>
                                        <p:attrNameLst>
                                          <p:attrName>style.visibility</p:attrName>
                                        </p:attrNameLst>
                                      </p:cBhvr>
                                      <p:to>
                                        <p:strVal val="visible"/>
                                      </p:to>
                                    </p:set>
                                    <p:animEffect transition="in" filter="fade">
                                      <p:cBhvr>
                                        <p:cTn id="58" dur="500"/>
                                        <p:tgtEl>
                                          <p:spTgt spid="12296"/>
                                        </p:tgtEl>
                                      </p:cBhvr>
                                    </p:animEffect>
                                  </p:childTnLst>
                                </p:cTn>
                              </p:par>
                            </p:childTnLst>
                          </p:cTn>
                        </p:par>
                        <p:par>
                          <p:cTn id="59" fill="hold" nodeType="afterGroup">
                            <p:stCondLst>
                              <p:cond delay="4000"/>
                            </p:stCondLst>
                            <p:childTnLst>
                              <p:par>
                                <p:cTn id="60" presetID="2" presetClass="entr" presetSubtype="4" fill="hold" nodeType="afterEffect">
                                  <p:stCondLst>
                                    <p:cond delay="0"/>
                                  </p:stCondLst>
                                  <p:childTnLst>
                                    <p:set>
                                      <p:cBhvr>
                                        <p:cTn id="61" dur="1" fill="hold">
                                          <p:stCondLst>
                                            <p:cond delay="0"/>
                                          </p:stCondLst>
                                        </p:cTn>
                                        <p:tgtEl>
                                          <p:spTgt spid="5123">
                                            <p:txEl>
                                              <p:pRg st="8" end="8"/>
                                            </p:txEl>
                                          </p:spTgt>
                                        </p:tgtEl>
                                        <p:attrNameLst>
                                          <p:attrName>style.visibility</p:attrName>
                                        </p:attrNameLst>
                                      </p:cBhvr>
                                      <p:to>
                                        <p:strVal val="visible"/>
                                      </p:to>
                                    </p:set>
                                    <p:anim calcmode="lin" valueType="num">
                                      <p:cBhvr additive="base">
                                        <p:cTn id="62" dur="500" fill="hold"/>
                                        <p:tgtEl>
                                          <p:spTgt spid="5123">
                                            <p:txEl>
                                              <p:pRg st="8" end="8"/>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5123">
                                            <p:txEl>
                                              <p:pRg st="8" end="8"/>
                                            </p:txEl>
                                          </p:spTgt>
                                        </p:tgtEl>
                                        <p:attrNameLst>
                                          <p:attrName>ppt_y</p:attrName>
                                        </p:attrNameLst>
                                      </p:cBhvr>
                                      <p:tavLst>
                                        <p:tav tm="0">
                                          <p:val>
                                            <p:strVal val="1+#ppt_h/2"/>
                                          </p:val>
                                        </p:tav>
                                        <p:tav tm="100000">
                                          <p:val>
                                            <p:strVal val="#ppt_y"/>
                                          </p:val>
                                        </p:tav>
                                      </p:tavLst>
                                    </p:anim>
                                  </p:childTnLst>
                                </p:cTn>
                              </p:par>
                            </p:childTnLst>
                          </p:cTn>
                        </p:par>
                        <p:par>
                          <p:cTn id="64" fill="hold" nodeType="withGroup">
                            <p:stCondLst>
                              <p:cond delay="4500"/>
                            </p:stCondLst>
                            <p:childTnLst>
                              <p:par>
                                <p:cTn id="65" presetID="2" presetClass="entr" presetSubtype="4" fill="hold" nodeType="afterEffect">
                                  <p:stCondLst>
                                    <p:cond delay="0"/>
                                  </p:stCondLst>
                                  <p:childTnLst>
                                    <p:set>
                                      <p:cBhvr>
                                        <p:cTn id="66" dur="1" fill="hold">
                                          <p:stCondLst>
                                            <p:cond delay="0"/>
                                          </p:stCondLst>
                                        </p:cTn>
                                        <p:tgtEl>
                                          <p:spTgt spid="5123">
                                            <p:txEl>
                                              <p:pRg st="9" end="9"/>
                                            </p:txEl>
                                          </p:spTgt>
                                        </p:tgtEl>
                                        <p:attrNameLst>
                                          <p:attrName>style.visibility</p:attrName>
                                        </p:attrNameLst>
                                      </p:cBhvr>
                                      <p:to>
                                        <p:strVal val="visible"/>
                                      </p:to>
                                    </p:set>
                                    <p:anim calcmode="lin" valueType="num">
                                      <p:cBhvr additive="base">
                                        <p:cTn id="67" dur="500" fill="hold"/>
                                        <p:tgtEl>
                                          <p:spTgt spid="5123">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5123">
                                            <p:txEl>
                                              <p:pRg st="9" end="9"/>
                                            </p:txEl>
                                          </p:spTgt>
                                        </p:tgtEl>
                                        <p:attrNameLst>
                                          <p:attrName>ppt_y</p:attrName>
                                        </p:attrNameLst>
                                      </p:cBhvr>
                                      <p:tavLst>
                                        <p:tav tm="0">
                                          <p:val>
                                            <p:strVal val="1+#ppt_h/2"/>
                                          </p:val>
                                        </p:tav>
                                        <p:tav tm="100000">
                                          <p:val>
                                            <p:strVal val="#ppt_y"/>
                                          </p:val>
                                        </p:tav>
                                      </p:tavLst>
                                    </p:anim>
                                  </p:childTnLst>
                                </p:cTn>
                              </p:par>
                              <p:par>
                                <p:cTn id="69" presetID="10" presetClass="entr" presetSubtype="0" fill="hold" nodeType="withEffect">
                                  <p:stCondLst>
                                    <p:cond delay="0"/>
                                  </p:stCondLst>
                                  <p:childTnLst>
                                    <p:set>
                                      <p:cBhvr>
                                        <p:cTn id="70" dur="1" fill="hold">
                                          <p:stCondLst>
                                            <p:cond delay="0"/>
                                          </p:stCondLst>
                                        </p:cTn>
                                        <p:tgtEl>
                                          <p:spTgt spid="4100"/>
                                        </p:tgtEl>
                                        <p:attrNameLst>
                                          <p:attrName>style.visibility</p:attrName>
                                        </p:attrNameLst>
                                      </p:cBhvr>
                                      <p:to>
                                        <p:strVal val="visible"/>
                                      </p:to>
                                    </p:set>
                                    <p:animEffect transition="in" filter="fade">
                                      <p:cBhvr>
                                        <p:cTn id="71" dur="2000"/>
                                        <p:tgtEl>
                                          <p:spTgt spid="4100"/>
                                        </p:tgtEl>
                                      </p:cBhvr>
                                    </p:animEffect>
                                  </p:childTnLst>
                                </p:cTn>
                              </p:par>
                            </p:childTnLst>
                          </p:cTn>
                        </p:par>
                        <p:par>
                          <p:cTn id="72" fill="hold">
                            <p:stCondLst>
                              <p:cond delay="6500"/>
                            </p:stCondLst>
                            <p:childTnLst>
                              <p:par>
                                <p:cTn id="73" presetID="2" presetClass="entr" presetSubtype="4" fill="hold" nodeType="afterEffect">
                                  <p:stCondLst>
                                    <p:cond delay="0"/>
                                  </p:stCondLst>
                                  <p:childTnLst>
                                    <p:set>
                                      <p:cBhvr>
                                        <p:cTn id="74" dur="1" fill="hold">
                                          <p:stCondLst>
                                            <p:cond delay="0"/>
                                          </p:stCondLst>
                                        </p:cTn>
                                        <p:tgtEl>
                                          <p:spTgt spid="5123">
                                            <p:txEl>
                                              <p:pRg st="10" end="10"/>
                                            </p:txEl>
                                          </p:spTgt>
                                        </p:tgtEl>
                                        <p:attrNameLst>
                                          <p:attrName>style.visibility</p:attrName>
                                        </p:attrNameLst>
                                      </p:cBhvr>
                                      <p:to>
                                        <p:strVal val="visible"/>
                                      </p:to>
                                    </p:set>
                                    <p:anim calcmode="lin" valueType="num">
                                      <p:cBhvr additive="base">
                                        <p:cTn id="75" dur="500" fill="hold"/>
                                        <p:tgtEl>
                                          <p:spTgt spid="5123">
                                            <p:txEl>
                                              <p:pRg st="10" end="1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5123">
                                            <p:txEl>
                                              <p:pRg st="10" end="10"/>
                                            </p:txEl>
                                          </p:spTgt>
                                        </p:tgtEl>
                                        <p:attrNameLst>
                                          <p:attrName>ppt_y</p:attrName>
                                        </p:attrNameLst>
                                      </p:cBhvr>
                                      <p:tavLst>
                                        <p:tav tm="0">
                                          <p:val>
                                            <p:strVal val="1+#ppt_h/2"/>
                                          </p:val>
                                        </p:tav>
                                        <p:tav tm="100000">
                                          <p:val>
                                            <p:strVal val="#ppt_y"/>
                                          </p:val>
                                        </p:tav>
                                      </p:tavLst>
                                    </p:anim>
                                  </p:childTnLst>
                                </p:cTn>
                              </p:par>
                            </p:childTnLst>
                          </p:cTn>
                        </p:par>
                        <p:par>
                          <p:cTn id="77" fill="hold" nodeType="afterGroup">
                            <p:stCondLst>
                              <p:cond delay="7000"/>
                            </p:stCondLst>
                            <p:childTnLst>
                              <p:par>
                                <p:cTn id="78" presetID="2" presetClass="entr" presetSubtype="4" fill="hold" nodeType="afterEffect">
                                  <p:stCondLst>
                                    <p:cond delay="0"/>
                                  </p:stCondLst>
                                  <p:childTnLst>
                                    <p:set>
                                      <p:cBhvr>
                                        <p:cTn id="79" dur="1" fill="hold">
                                          <p:stCondLst>
                                            <p:cond delay="0"/>
                                          </p:stCondLst>
                                        </p:cTn>
                                        <p:tgtEl>
                                          <p:spTgt spid="5123">
                                            <p:txEl>
                                              <p:pRg st="11" end="11"/>
                                            </p:txEl>
                                          </p:spTgt>
                                        </p:tgtEl>
                                        <p:attrNameLst>
                                          <p:attrName>style.visibility</p:attrName>
                                        </p:attrNameLst>
                                      </p:cBhvr>
                                      <p:to>
                                        <p:strVal val="visible"/>
                                      </p:to>
                                    </p:set>
                                    <p:anim calcmode="lin" valueType="num">
                                      <p:cBhvr additive="base">
                                        <p:cTn id="80" dur="500" fill="hold"/>
                                        <p:tgtEl>
                                          <p:spTgt spid="5123">
                                            <p:txEl>
                                              <p:pRg st="11" end="11"/>
                                            </p:txEl>
                                          </p:spTgt>
                                        </p:tgtEl>
                                        <p:attrNameLst>
                                          <p:attrName>ppt_x</p:attrName>
                                        </p:attrNameLst>
                                      </p:cBhvr>
                                      <p:tavLst>
                                        <p:tav tm="0">
                                          <p:val>
                                            <p:strVal val="#ppt_x"/>
                                          </p:val>
                                        </p:tav>
                                        <p:tav tm="100000">
                                          <p:val>
                                            <p:strVal val="#ppt_x"/>
                                          </p:val>
                                        </p:tav>
                                      </p:tavLst>
                                    </p:anim>
                                    <p:anim calcmode="lin" valueType="num">
                                      <p:cBhvr additive="base">
                                        <p:cTn id="81" dur="500" fill="hold"/>
                                        <p:tgtEl>
                                          <p:spTgt spid="5123">
                                            <p:txEl>
                                              <p:pRg st="11" end="11"/>
                                            </p:txEl>
                                          </p:spTgt>
                                        </p:tgtEl>
                                        <p:attrNameLst>
                                          <p:attrName>ppt_y</p:attrName>
                                        </p:attrNameLst>
                                      </p:cBhvr>
                                      <p:tavLst>
                                        <p:tav tm="0">
                                          <p:val>
                                            <p:strVal val="1+#ppt_h/2"/>
                                          </p:val>
                                        </p:tav>
                                        <p:tav tm="100000">
                                          <p:val>
                                            <p:strVal val="#ppt_y"/>
                                          </p:val>
                                        </p:tav>
                                      </p:tavLst>
                                    </p:anim>
                                  </p:childTnLst>
                                </p:cTn>
                              </p:par>
                              <p:par>
                                <p:cTn id="82" presetID="10" presetClass="entr" presetSubtype="0" fill="hold" nodeType="withEffect">
                                  <p:stCondLst>
                                    <p:cond delay="0"/>
                                  </p:stCondLst>
                                  <p:childTnLst>
                                    <p:set>
                                      <p:cBhvr>
                                        <p:cTn id="83" dur="1" fill="hold">
                                          <p:stCondLst>
                                            <p:cond delay="0"/>
                                          </p:stCondLst>
                                        </p:cTn>
                                        <p:tgtEl>
                                          <p:spTgt spid="12298"/>
                                        </p:tgtEl>
                                        <p:attrNameLst>
                                          <p:attrName>style.visibility</p:attrName>
                                        </p:attrNameLst>
                                      </p:cBhvr>
                                      <p:to>
                                        <p:strVal val="visible"/>
                                      </p:to>
                                    </p:set>
                                    <p:animEffect transition="in" filter="fade">
                                      <p:cBhvr>
                                        <p:cTn id="84" dur="500"/>
                                        <p:tgtEl>
                                          <p:spTgt spid="122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p:cNvSpPr/>
          <p:nvPr/>
        </p:nvSpPr>
        <p:spPr>
          <a:xfrm>
            <a:off x="6372200" y="1484784"/>
            <a:ext cx="2232248" cy="38164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419872" y="1484784"/>
            <a:ext cx="2232248" cy="38164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683568" y="1484784"/>
            <a:ext cx="2232248" cy="38164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22" name="Rectangle 2"/>
          <p:cNvSpPr>
            <a:spLocks noGrp="1" noChangeArrowheads="1"/>
          </p:cNvSpPr>
          <p:nvPr>
            <p:ph type="title" idx="4294967295"/>
          </p:nvPr>
        </p:nvSpPr>
        <p:spPr>
          <a:xfrm>
            <a:off x="0" y="0"/>
            <a:ext cx="9144000" cy="589359"/>
          </a:xfrm>
        </p:spPr>
        <p:txBody>
          <a:bodyPr/>
          <a:lstStyle/>
          <a:p>
            <a:pPr algn="ctr" eaLnBrk="1" hangingPunct="1"/>
            <a:r>
              <a:rPr lang="lv-LV" altLang="en-US" sz="4000" b="1" kern="1200" dirty="0"/>
              <a:t>Kā mēs </a:t>
            </a:r>
            <a:r>
              <a:rPr lang="lv-LV" altLang="en-US" sz="4000" b="1" kern="1200" dirty="0" smtClean="0"/>
              <a:t>ejam velnam </a:t>
            </a:r>
            <a:r>
              <a:rPr lang="lv-LV" altLang="en-US" sz="4000" b="1" kern="1200" dirty="0"/>
              <a:t>uzbrukumā? </a:t>
            </a:r>
          </a:p>
        </p:txBody>
      </p:sp>
      <p:pic>
        <p:nvPicPr>
          <p:cNvPr id="8" name="Picture 8"/>
          <p:cNvPicPr>
            <a:picLocks noChangeAspect="1" noChangeArrowheads="1"/>
          </p:cNvPicPr>
          <p:nvPr/>
        </p:nvPicPr>
        <p:blipFill>
          <a:blip r:embed="rId2" cstate="print"/>
          <a:srcRect/>
          <a:stretch>
            <a:fillRect/>
          </a:stretch>
        </p:blipFill>
        <p:spPr bwMode="auto">
          <a:xfrm>
            <a:off x="899592" y="2204864"/>
            <a:ext cx="1820067" cy="2016224"/>
          </a:xfrm>
          <a:prstGeom prst="rect">
            <a:avLst/>
          </a:prstGeom>
          <a:ln>
            <a:noFill/>
          </a:ln>
          <a:effectLst>
            <a:softEdge rad="112500"/>
          </a:effectLst>
        </p:spPr>
      </p:pic>
      <p:pic>
        <p:nvPicPr>
          <p:cNvPr id="11" name="Picture 7" descr="C:\Users\Ro\Downloads\Vecumnieku baznica.jpg"/>
          <p:cNvPicPr>
            <a:picLocks noChangeAspect="1" noChangeArrowheads="1"/>
          </p:cNvPicPr>
          <p:nvPr/>
        </p:nvPicPr>
        <p:blipFill>
          <a:blip r:embed="rId3" cstate="print"/>
          <a:srcRect l="31333" t="4985" r="33629" b="4010"/>
          <a:stretch>
            <a:fillRect/>
          </a:stretch>
        </p:blipFill>
        <p:spPr bwMode="auto">
          <a:xfrm>
            <a:off x="3779912" y="1916831"/>
            <a:ext cx="1512168" cy="2933417"/>
          </a:xfrm>
          <a:prstGeom prst="rect">
            <a:avLst/>
          </a:prstGeom>
          <a:ln>
            <a:noFill/>
          </a:ln>
          <a:effectLst>
            <a:softEdge rad="112500"/>
          </a:effectLst>
        </p:spPr>
      </p:pic>
      <p:pic>
        <p:nvPicPr>
          <p:cNvPr id="3074" name="Picture 2" descr="Bībele RT, melna ar rāvējslēdzēju"/>
          <p:cNvPicPr>
            <a:picLocks noChangeAspect="1" noChangeArrowheads="1"/>
          </p:cNvPicPr>
          <p:nvPr/>
        </p:nvPicPr>
        <p:blipFill>
          <a:blip r:embed="rId4" cstate="print"/>
          <a:srcRect/>
          <a:stretch>
            <a:fillRect/>
          </a:stretch>
        </p:blipFill>
        <p:spPr bwMode="auto">
          <a:xfrm>
            <a:off x="6876256" y="2276872"/>
            <a:ext cx="1448036" cy="2160240"/>
          </a:xfrm>
          <a:prstGeom prst="rect">
            <a:avLst/>
          </a:prstGeom>
          <a:noFill/>
        </p:spPr>
      </p:pic>
      <p:sp>
        <p:nvSpPr>
          <p:cNvPr id="12" name="Rectangle 2"/>
          <p:cNvSpPr txBox="1">
            <a:spLocks noChangeArrowheads="1"/>
          </p:cNvSpPr>
          <p:nvPr/>
        </p:nvSpPr>
        <p:spPr bwMode="auto">
          <a:xfrm>
            <a:off x="395536" y="5445224"/>
            <a:ext cx="2808312" cy="57388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571500" marR="0" lvl="0" indent="-571500" algn="ctr" defTabSz="914400" rtl="0" eaLnBrk="0" fontAlgn="base" latinLnBrk="0" hangingPunct="0">
              <a:lnSpc>
                <a:spcPct val="100000"/>
              </a:lnSpc>
              <a:spcBef>
                <a:spcPct val="0"/>
              </a:spcBef>
              <a:spcAft>
                <a:spcPct val="0"/>
              </a:spcAft>
              <a:buClrTx/>
              <a:buSzTx/>
              <a:buFontTx/>
              <a:buNone/>
              <a:tabLst/>
              <a:defRPr/>
            </a:pPr>
            <a:r>
              <a:rPr kumimoji="0" lang="lv-LV" sz="3600" b="1" i="0" u="none" strike="noStrike" kern="0" cap="none" spc="0" normalizeH="0" baseline="0" noProof="0" dirty="0" smtClean="0">
                <a:ln>
                  <a:noFill/>
                </a:ln>
                <a:solidFill>
                  <a:schemeClr val="tx2"/>
                </a:solidFill>
                <a:effectLst/>
                <a:uLnTx/>
                <a:uFillTx/>
                <a:latin typeface="+mj-lt"/>
                <a:ea typeface="+mj-ea"/>
                <a:cs typeface="+mj-cs"/>
              </a:rPr>
              <a:t>Lūgšana</a:t>
            </a:r>
            <a:endParaRPr kumimoji="0" lang="en-US" sz="3000" b="0" i="0" u="none" strike="noStrike" kern="0" cap="none" spc="0" normalizeH="0" baseline="0" noProof="0" dirty="0">
              <a:ln>
                <a:noFill/>
              </a:ln>
              <a:solidFill>
                <a:schemeClr val="tx2"/>
              </a:solidFill>
              <a:effectLst/>
              <a:uLnTx/>
              <a:uFillTx/>
              <a:latin typeface="+mj-lt"/>
              <a:ea typeface="+mj-ea"/>
              <a:cs typeface="+mj-cs"/>
            </a:endParaRPr>
          </a:p>
        </p:txBody>
      </p:sp>
      <p:sp>
        <p:nvSpPr>
          <p:cNvPr id="13" name="Rectangle 2"/>
          <p:cNvSpPr txBox="1">
            <a:spLocks noChangeArrowheads="1"/>
          </p:cNvSpPr>
          <p:nvPr/>
        </p:nvSpPr>
        <p:spPr bwMode="auto">
          <a:xfrm>
            <a:off x="2843808" y="5949280"/>
            <a:ext cx="3672408" cy="57388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571500" marR="0" lvl="0" indent="-571500" algn="ctr" defTabSz="914400" rtl="0" eaLnBrk="0" fontAlgn="base" latinLnBrk="0" hangingPunct="0">
              <a:lnSpc>
                <a:spcPct val="100000"/>
              </a:lnSpc>
              <a:spcBef>
                <a:spcPct val="0"/>
              </a:spcBef>
              <a:spcAft>
                <a:spcPct val="0"/>
              </a:spcAft>
              <a:buClrTx/>
              <a:buSzTx/>
              <a:buFontTx/>
              <a:buNone/>
              <a:tabLst/>
              <a:defRPr/>
            </a:pPr>
            <a:r>
              <a:rPr kumimoji="0" lang="lv-LV" sz="3600" b="1" i="0" u="none" strike="noStrike" kern="0" cap="none" spc="0" normalizeH="0" baseline="0" noProof="0" dirty="0" smtClean="0">
                <a:ln>
                  <a:noFill/>
                </a:ln>
                <a:solidFill>
                  <a:schemeClr val="tx2"/>
                </a:solidFill>
                <a:effectLst/>
                <a:uLnTx/>
                <a:uFillTx/>
                <a:latin typeface="+mj-lt"/>
                <a:ea typeface="+mj-ea"/>
                <a:cs typeface="+mj-cs"/>
              </a:rPr>
              <a:t>Dievkalpojums</a:t>
            </a:r>
            <a:endParaRPr kumimoji="0" lang="en-US" sz="3000" b="0" i="0" u="none" strike="noStrike" kern="0" cap="none" spc="0" normalizeH="0" baseline="0" noProof="0" dirty="0">
              <a:ln>
                <a:noFill/>
              </a:ln>
              <a:solidFill>
                <a:schemeClr val="tx2"/>
              </a:solidFill>
              <a:effectLst/>
              <a:uLnTx/>
              <a:uFillTx/>
              <a:latin typeface="+mj-lt"/>
              <a:ea typeface="+mj-ea"/>
              <a:cs typeface="+mj-cs"/>
            </a:endParaRPr>
          </a:p>
        </p:txBody>
      </p:sp>
      <p:sp>
        <p:nvSpPr>
          <p:cNvPr id="14" name="Rectangle 2"/>
          <p:cNvSpPr txBox="1">
            <a:spLocks noChangeArrowheads="1"/>
          </p:cNvSpPr>
          <p:nvPr/>
        </p:nvSpPr>
        <p:spPr bwMode="auto">
          <a:xfrm>
            <a:off x="6084168" y="5519415"/>
            <a:ext cx="2808312" cy="57388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R="0" lvl="0" algn="ctr" defTabSz="914400" rtl="0" eaLnBrk="0" fontAlgn="base" latinLnBrk="0" hangingPunct="0">
              <a:lnSpc>
                <a:spcPct val="100000"/>
              </a:lnSpc>
              <a:spcBef>
                <a:spcPct val="0"/>
              </a:spcBef>
              <a:spcAft>
                <a:spcPct val="0"/>
              </a:spcAft>
              <a:buClrTx/>
              <a:buSzTx/>
              <a:buFontTx/>
              <a:buNone/>
              <a:tabLst/>
              <a:defRPr/>
            </a:pPr>
            <a:r>
              <a:rPr kumimoji="0" lang="lv-LV" sz="3600" b="1" i="0" u="none" strike="noStrike" kern="0" cap="none" spc="0" normalizeH="0" baseline="0" noProof="0" dirty="0" smtClean="0">
                <a:ln>
                  <a:noFill/>
                </a:ln>
                <a:solidFill>
                  <a:schemeClr val="tx2"/>
                </a:solidFill>
                <a:effectLst/>
                <a:uLnTx/>
                <a:uFillTx/>
                <a:latin typeface="+mj-lt"/>
                <a:ea typeface="+mj-ea"/>
                <a:cs typeface="+mj-cs"/>
              </a:rPr>
              <a:t>Bībeles studija</a:t>
            </a:r>
            <a:endParaRPr kumimoji="0" lang="en-US" sz="3000" b="0" i="0" u="none" strike="noStrike" kern="0" cap="none" spc="0" normalizeH="0" baseline="0" noProof="0" dirty="0">
              <a:ln>
                <a:noFill/>
              </a:ln>
              <a:solidFill>
                <a:schemeClr val="tx2"/>
              </a:solidFill>
              <a:effectLst/>
              <a:uLnTx/>
              <a:uFillTx/>
              <a:latin typeface="+mj-lt"/>
              <a:ea typeface="+mj-ea"/>
              <a:cs typeface="+mj-cs"/>
            </a:endParaRPr>
          </a:p>
        </p:txBody>
      </p:sp>
      <p:sp>
        <p:nvSpPr>
          <p:cNvPr id="15" name="Rectangle 14"/>
          <p:cNvSpPr/>
          <p:nvPr/>
        </p:nvSpPr>
        <p:spPr>
          <a:xfrm>
            <a:off x="0" y="620688"/>
            <a:ext cx="9144000" cy="880241"/>
          </a:xfrm>
          <a:prstGeom prst="rect">
            <a:avLst/>
          </a:prstGeom>
        </p:spPr>
        <p:txBody>
          <a:bodyPr wrap="square">
            <a:spAutoFit/>
          </a:bodyPr>
          <a:lstStyle/>
          <a:p>
            <a:pPr>
              <a:lnSpc>
                <a:spcPct val="80000"/>
              </a:lnSpc>
              <a:buNone/>
            </a:pPr>
            <a:r>
              <a:rPr lang="lv-LV" altLang="en-US" sz="3200" i="1" dirty="0" smtClean="0"/>
              <a:t>“Tad nu pakļaujieties Dievam un stājieties pretim velnam, un tas no jums bēgs” </a:t>
            </a:r>
            <a:r>
              <a:rPr lang="lv-LV" altLang="en-US" sz="3200" dirty="0" smtClean="0"/>
              <a:t>(Jēk.4:7-8)</a:t>
            </a:r>
            <a:endParaRPr lang="lv-LV" altLang="en-US" sz="3200" b="1" dirty="0"/>
          </a:p>
        </p:txBody>
      </p:sp>
    </p:spTree>
    <p:extLst>
      <p:ext uri="{BB962C8B-B14F-4D97-AF65-F5344CB8AC3E}">
        <p14:creationId xmlns:p14="http://schemas.microsoft.com/office/powerpoint/2010/main" xmlns="" val="2978493378"/>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 calcmode="lin" valueType="num">
                                      <p:cBhvr additive="base">
                                        <p:cTn id="11"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par>
                                <p:cTn id="17" presetID="9"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dissolve">
                                      <p:cBhvr>
                                        <p:cTn id="19" dur="500"/>
                                        <p:tgtEl>
                                          <p:spTgt spid="8"/>
                                        </p:tgtEl>
                                      </p:cBhvr>
                                    </p:animEffect>
                                  </p:childTnLst>
                                </p:cTn>
                              </p:par>
                              <p:par>
                                <p:cTn id="20" presetID="2" presetClass="entr" presetSubtype="4"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2000"/>
                                        <p:tgtEl>
                                          <p:spTgt spid="9"/>
                                        </p:tgtEl>
                                      </p:cBhvr>
                                    </p:animEffect>
                                  </p:childTnLst>
                                </p:cTn>
                              </p:par>
                              <p:par>
                                <p:cTn id="28" presetID="10" presetClass="entr" presetSubtype="0" fill="hold"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2000"/>
                                        <p:tgtEl>
                                          <p:spTgt spid="11"/>
                                        </p:tgtEl>
                                      </p:cBhvr>
                                    </p:animEffect>
                                  </p:childTnLst>
                                </p:cTn>
                              </p:par>
                              <p:par>
                                <p:cTn id="31" presetID="2" presetClass="entr" presetSubtype="4"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ppt_x"/>
                                          </p:val>
                                        </p:tav>
                                        <p:tav tm="100000">
                                          <p:val>
                                            <p:strVal val="#ppt_x"/>
                                          </p:val>
                                        </p:tav>
                                      </p:tavLst>
                                    </p:anim>
                                    <p:anim calcmode="lin" valueType="num">
                                      <p:cBhvr additive="base">
                                        <p:cTn id="34" dur="500" fill="hold"/>
                                        <p:tgtEl>
                                          <p:spTgt spid="13"/>
                                        </p:tgtEl>
                                        <p:attrNameLst>
                                          <p:attrName>ppt_y</p:attrName>
                                        </p:attrNameLst>
                                      </p:cBhvr>
                                      <p:tavLst>
                                        <p:tav tm="0">
                                          <p:val>
                                            <p:strVal val="1+#ppt_h/2"/>
                                          </p:val>
                                        </p:tav>
                                        <p:tav tm="100000">
                                          <p:val>
                                            <p:strVal val="#ppt_y"/>
                                          </p:val>
                                        </p:tav>
                                      </p:tavLst>
                                    </p:anim>
                                  </p:childTnLst>
                                </p:cTn>
                              </p:par>
                            </p:childTnLst>
                          </p:cTn>
                        </p:par>
                        <p:par>
                          <p:cTn id="35" fill="hold">
                            <p:stCondLst>
                              <p:cond delay="5000"/>
                            </p:stCondLst>
                            <p:childTnLst>
                              <p:par>
                                <p:cTn id="36" presetID="10" presetClass="entr" presetSubtype="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2000"/>
                                        <p:tgtEl>
                                          <p:spTgt spid="10"/>
                                        </p:tgtEl>
                                      </p:cBhvr>
                                    </p:animEffect>
                                  </p:childTnLst>
                                </p:cTn>
                              </p:par>
                              <p:par>
                                <p:cTn id="39" presetID="10" presetClass="entr" presetSubtype="0" fill="hold" nodeType="withEffect">
                                  <p:stCondLst>
                                    <p:cond delay="0"/>
                                  </p:stCondLst>
                                  <p:childTnLst>
                                    <p:set>
                                      <p:cBhvr>
                                        <p:cTn id="40" dur="1" fill="hold">
                                          <p:stCondLst>
                                            <p:cond delay="0"/>
                                          </p:stCondLst>
                                        </p:cTn>
                                        <p:tgtEl>
                                          <p:spTgt spid="3074"/>
                                        </p:tgtEl>
                                        <p:attrNameLst>
                                          <p:attrName>style.visibility</p:attrName>
                                        </p:attrNameLst>
                                      </p:cBhvr>
                                      <p:to>
                                        <p:strVal val="visible"/>
                                      </p:to>
                                    </p:set>
                                    <p:animEffect transition="in" filter="fade">
                                      <p:cBhvr>
                                        <p:cTn id="41" dur="2000"/>
                                        <p:tgtEl>
                                          <p:spTgt spid="3074"/>
                                        </p:tgtEl>
                                      </p:cBhvr>
                                    </p:animEffect>
                                  </p:childTnLst>
                                </p:cTn>
                              </p:par>
                              <p:par>
                                <p:cTn id="42" presetID="2" presetClass="entr" presetSubtype="4"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 calcmode="lin" valueType="num">
                                      <p:cBhvr additive="base">
                                        <p:cTn id="44" dur="500" fill="hold"/>
                                        <p:tgtEl>
                                          <p:spTgt spid="14"/>
                                        </p:tgtEl>
                                        <p:attrNameLst>
                                          <p:attrName>ppt_x</p:attrName>
                                        </p:attrNameLst>
                                      </p:cBhvr>
                                      <p:tavLst>
                                        <p:tav tm="0">
                                          <p:val>
                                            <p:strVal val="#ppt_x"/>
                                          </p:val>
                                        </p:tav>
                                        <p:tav tm="100000">
                                          <p:val>
                                            <p:strVal val="#ppt_x"/>
                                          </p:val>
                                        </p:tav>
                                      </p:tavLst>
                                    </p:anim>
                                    <p:anim calcmode="lin" valueType="num">
                                      <p:cBhvr additive="base">
                                        <p:cTn id="45"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P spid="7" grpId="0" animBg="1"/>
      <p:bldP spid="5122" grpId="0"/>
      <p:bldP spid="12" grpId="0"/>
      <p:bldP spid="13" grpId="0"/>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10 Things Happy Couples Regularly Do Together"/>
          <p:cNvPicPr>
            <a:picLocks noChangeAspect="1" noChangeArrowheads="1"/>
          </p:cNvPicPr>
          <p:nvPr/>
        </p:nvPicPr>
        <p:blipFill>
          <a:blip r:embed="rId2" cstate="print"/>
          <a:srcRect/>
          <a:stretch>
            <a:fillRect/>
          </a:stretch>
        </p:blipFill>
        <p:spPr bwMode="auto">
          <a:xfrm>
            <a:off x="1403648" y="980728"/>
            <a:ext cx="6148280" cy="4954960"/>
          </a:xfrm>
          <a:prstGeom prst="rect">
            <a:avLst/>
          </a:prstGeom>
          <a:noFill/>
        </p:spPr>
      </p:pic>
      <p:sp>
        <p:nvSpPr>
          <p:cNvPr id="6146" name="Text Box 66"/>
          <p:cNvSpPr txBox="1">
            <a:spLocks noChangeArrowheads="1"/>
          </p:cNvSpPr>
          <p:nvPr/>
        </p:nvSpPr>
        <p:spPr bwMode="auto">
          <a:xfrm>
            <a:off x="1691680" y="0"/>
            <a:ext cx="5679281"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lv-LV" altLang="en-US" sz="4400" b="1" dirty="0" smtClean="0">
                <a:latin typeface="Tahoma" pitchFamily="34" charset="0"/>
              </a:rPr>
              <a:t>Ārlaulības kopdzīve</a:t>
            </a:r>
            <a:endParaRPr lang="lv-LV" altLang="en-US" sz="4400" b="1" dirty="0">
              <a:latin typeface="Tahoma" pitchFamily="34" charset="0"/>
            </a:endParaRPr>
          </a:p>
        </p:txBody>
      </p:sp>
      <p:sp>
        <p:nvSpPr>
          <p:cNvPr id="5" name="Oval 4"/>
          <p:cNvSpPr/>
          <p:nvPr/>
        </p:nvSpPr>
        <p:spPr>
          <a:xfrm>
            <a:off x="179512" y="2276872"/>
            <a:ext cx="3312368" cy="612068"/>
          </a:xfrm>
          <a:prstGeom prst="ellipse">
            <a:avLst/>
          </a:prstGeom>
          <a:solidFill>
            <a:schemeClr val="accent1">
              <a:alpha val="7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Sieviete:</a:t>
            </a:r>
            <a:endParaRPr lang="en-US" sz="3600" b="1" dirty="0">
              <a:solidFill>
                <a:schemeClr val="tx1"/>
              </a:solidFill>
            </a:endParaRPr>
          </a:p>
        </p:txBody>
      </p:sp>
      <p:sp>
        <p:nvSpPr>
          <p:cNvPr id="6" name="Oval 5"/>
          <p:cNvSpPr/>
          <p:nvPr/>
        </p:nvSpPr>
        <p:spPr>
          <a:xfrm>
            <a:off x="6156176" y="1412776"/>
            <a:ext cx="2664296" cy="720080"/>
          </a:xfrm>
          <a:prstGeom prst="ellipse">
            <a:avLst/>
          </a:prstGeom>
          <a:solidFill>
            <a:schemeClr val="accent1">
              <a:alpha val="7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Vīrietis:</a:t>
            </a:r>
            <a:endParaRPr lang="en-US" sz="3600" b="1" dirty="0">
              <a:solidFill>
                <a:schemeClr val="tx1"/>
              </a:solidFill>
            </a:endParaRPr>
          </a:p>
        </p:txBody>
      </p:sp>
      <p:sp>
        <p:nvSpPr>
          <p:cNvPr id="8" name="Rounded Rectangle 7"/>
          <p:cNvSpPr/>
          <p:nvPr/>
        </p:nvSpPr>
        <p:spPr>
          <a:xfrm>
            <a:off x="323528" y="3212976"/>
            <a:ext cx="3024336" cy="12241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zems pašvērtējums</a:t>
            </a:r>
            <a:endParaRPr lang="en-US" sz="3200" dirty="0"/>
          </a:p>
        </p:txBody>
      </p:sp>
      <p:sp>
        <p:nvSpPr>
          <p:cNvPr id="9" name="Rounded Rectangle 8"/>
          <p:cNvSpPr/>
          <p:nvPr/>
        </p:nvSpPr>
        <p:spPr>
          <a:xfrm>
            <a:off x="6084168" y="2636912"/>
            <a:ext cx="3024336" cy="12241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b="1" dirty="0" smtClean="0">
                <a:solidFill>
                  <a:schemeClr val="tx1"/>
                </a:solidFill>
              </a:rPr>
              <a:t>zemu atbildību</a:t>
            </a:r>
            <a:endParaRPr lang="en-US" sz="4000" dirty="0"/>
          </a:p>
        </p:txBody>
      </p:sp>
      <p:sp>
        <p:nvSpPr>
          <p:cNvPr id="10" name="Oval 9"/>
          <p:cNvSpPr/>
          <p:nvPr/>
        </p:nvSpPr>
        <p:spPr>
          <a:xfrm>
            <a:off x="5940152" y="4077072"/>
            <a:ext cx="2880320" cy="720080"/>
          </a:xfrm>
          <a:prstGeom prst="ellipse">
            <a:avLst/>
          </a:prstGeom>
          <a:solidFill>
            <a:schemeClr val="accent1">
              <a:alpha val="7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“lupata”</a:t>
            </a:r>
            <a:endParaRPr lang="en-US" sz="3600" b="1" dirty="0">
              <a:solidFill>
                <a:schemeClr val="tx1"/>
              </a:solidFill>
            </a:endParaRPr>
          </a:p>
        </p:txBody>
      </p:sp>
      <p:sp>
        <p:nvSpPr>
          <p:cNvPr id="11" name="Rounded Rectangle 10"/>
          <p:cNvSpPr/>
          <p:nvPr/>
        </p:nvSpPr>
        <p:spPr>
          <a:xfrm>
            <a:off x="395536" y="5445224"/>
            <a:ext cx="8460432" cy="12241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Vīri uzņemieties pilnu atbildību par savām sievietēm – apreciet viņas</a:t>
            </a:r>
            <a:endParaRPr lang="en-US" sz="3200" dirty="0"/>
          </a:p>
        </p:txBody>
      </p:sp>
    </p:spTree>
    <p:extLst>
      <p:ext uri="{BB962C8B-B14F-4D97-AF65-F5344CB8AC3E}">
        <p14:creationId xmlns:p14="http://schemas.microsoft.com/office/powerpoint/2010/main" xmlns="" val="3241888422"/>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8914"/>
                                        </p:tgtEl>
                                        <p:attrNameLst>
                                          <p:attrName>style.visibility</p:attrName>
                                        </p:attrNameLst>
                                      </p:cBhvr>
                                      <p:to>
                                        <p:strVal val="visible"/>
                                      </p:to>
                                    </p:set>
                                    <p:animEffect transition="in" filter="fade">
                                      <p:cBhvr>
                                        <p:cTn id="12" dur="2000"/>
                                        <p:tgtEl>
                                          <p:spTgt spid="38914"/>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0"/>
                                        <p:tgtEl>
                                          <p:spTgt spid="5"/>
                                        </p:tgtEl>
                                      </p:cBhvr>
                                    </p:animEffect>
                                  </p:childTnLst>
                                </p:cTn>
                              </p:par>
                            </p:childTnLst>
                          </p:cTn>
                        </p:par>
                        <p:par>
                          <p:cTn id="17" fill="hold">
                            <p:stCondLst>
                              <p:cond delay="7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0"/>
                                        <p:tgtEl>
                                          <p:spTgt spid="6"/>
                                        </p:tgtEl>
                                      </p:cBhvr>
                                    </p:animEffect>
                                  </p:childTnLst>
                                </p:cTn>
                              </p:par>
                            </p:childTnLst>
                          </p:cTn>
                        </p:par>
                        <p:par>
                          <p:cTn id="21" fill="hold">
                            <p:stCondLst>
                              <p:cond delay="12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par>
                          <p:cTn id="25" fill="hold">
                            <p:stCondLst>
                              <p:cond delay="14500"/>
                            </p:stCondLst>
                            <p:childTnLst>
                              <p:par>
                                <p:cTn id="26" presetID="10"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2000"/>
                                        <p:tgtEl>
                                          <p:spTgt spid="8"/>
                                        </p:tgtEl>
                                      </p:cBhvr>
                                    </p:animEffect>
                                  </p:childTnLst>
                                </p:cTn>
                              </p:par>
                            </p:childTnLst>
                          </p:cTn>
                        </p:par>
                        <p:par>
                          <p:cTn id="29" fill="hold">
                            <p:stCondLst>
                              <p:cond delay="16500"/>
                            </p:stCondLst>
                            <p:childTnLst>
                              <p:par>
                                <p:cTn id="30" presetID="10" presetClass="entr" presetSubtype="0"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0"/>
                                        <p:tgtEl>
                                          <p:spTgt spid="10"/>
                                        </p:tgtEl>
                                      </p:cBhvr>
                                    </p:animEffect>
                                  </p:childTnLst>
                                </p:cTn>
                              </p:par>
                            </p:childTnLst>
                          </p:cTn>
                        </p:par>
                        <p:par>
                          <p:cTn id="33" fill="hold">
                            <p:stCondLst>
                              <p:cond delay="21500"/>
                            </p:stCondLst>
                            <p:childTnLst>
                              <p:par>
                                <p:cTn id="34" presetID="10" presetClass="entr" presetSubtype="0"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P spid="5" grpId="0" animBg="1"/>
      <p:bldP spid="6" grpId="0" animBg="1"/>
      <p:bldP spid="8" grpId="0" animBg="1"/>
      <p:bldP spid="9" grpId="0" animBg="1"/>
      <p:bldP spid="10" grpId="0" animBg="1"/>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Slide Number Placeholder 6"/>
          <p:cNvSpPr>
            <a:spLocks noGrp="1"/>
          </p:cNvSpPr>
          <p:nvPr>
            <p:ph type="sldNum" sz="quarter" idx="12"/>
          </p:nvPr>
        </p:nvSpPr>
        <p:spPr>
          <a:noFill/>
        </p:spPr>
        <p:txBody>
          <a:bodyPr/>
          <a:lstStyle/>
          <a:p>
            <a:fld id="{A4D68BDC-A428-44F6-B086-4E25863C5C72}" type="slidenum">
              <a:rPr lang="en-US" smtClean="0"/>
              <a:pPr/>
              <a:t>18</a:t>
            </a:fld>
            <a:endParaRPr lang="en-US" smtClean="0"/>
          </a:p>
        </p:txBody>
      </p:sp>
      <p:sp>
        <p:nvSpPr>
          <p:cNvPr id="12" name="Rectangle 2"/>
          <p:cNvSpPr>
            <a:spLocks noGrp="1" noChangeArrowheads="1"/>
          </p:cNvSpPr>
          <p:nvPr>
            <p:ph type="title"/>
          </p:nvPr>
        </p:nvSpPr>
        <p:spPr>
          <a:xfrm>
            <a:off x="0" y="216570"/>
            <a:ext cx="9144000" cy="692150"/>
          </a:xfrm>
        </p:spPr>
        <p:txBody>
          <a:bodyPr/>
          <a:lstStyle/>
          <a:p>
            <a:pPr marL="762000" indent="-762000" eaLnBrk="1" hangingPunct="1">
              <a:defRPr/>
            </a:pPr>
            <a:r>
              <a:rPr lang="lv-LV" b="1" kern="1200" dirty="0" smtClean="0">
                <a:solidFill>
                  <a:schemeClr val="tx1"/>
                </a:solidFill>
                <a:ea typeface="+mn-ea"/>
                <a:cs typeface="+mn-cs"/>
              </a:rPr>
              <a:t>Tēvi uzņemieties garīgu atbildību par saviem bērniem</a:t>
            </a:r>
            <a:endParaRPr lang="en-US" b="1" kern="1200" dirty="0" smtClean="0">
              <a:solidFill>
                <a:schemeClr val="tx1"/>
              </a:solidFill>
              <a:ea typeface="+mn-ea"/>
              <a:cs typeface="+mn-cs"/>
            </a:endParaRPr>
          </a:p>
        </p:txBody>
      </p:sp>
      <p:sp>
        <p:nvSpPr>
          <p:cNvPr id="13" name="Rounded Rectangle 12"/>
          <p:cNvSpPr/>
          <p:nvPr/>
        </p:nvSpPr>
        <p:spPr>
          <a:xfrm>
            <a:off x="4499992" y="4005064"/>
            <a:ext cx="4320480" cy="26642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Kā namatēvam kristīgā veidā jāmāca saviem bērniem</a:t>
            </a:r>
            <a:endParaRPr lang="en-US" sz="3200" dirty="0">
              <a:solidFill>
                <a:schemeClr val="tx1"/>
              </a:solidFill>
            </a:endParaRPr>
          </a:p>
        </p:txBody>
      </p:sp>
      <p:pic>
        <p:nvPicPr>
          <p:cNvPr id="1026" name="Picture 2" descr="Liepājas evaņģēliski luteriskā draudze - Mazais Katehisms"/>
          <p:cNvPicPr>
            <a:picLocks noChangeAspect="1" noChangeArrowheads="1"/>
          </p:cNvPicPr>
          <p:nvPr/>
        </p:nvPicPr>
        <p:blipFill>
          <a:blip r:embed="rId2" cstate="print"/>
          <a:srcRect/>
          <a:stretch>
            <a:fillRect/>
          </a:stretch>
        </p:blipFill>
        <p:spPr bwMode="auto">
          <a:xfrm>
            <a:off x="467544" y="1340768"/>
            <a:ext cx="3713634" cy="4951512"/>
          </a:xfrm>
          <a:prstGeom prst="rect">
            <a:avLst/>
          </a:prstGeom>
          <a:noFill/>
        </p:spPr>
      </p:pic>
      <p:sp>
        <p:nvSpPr>
          <p:cNvPr id="7" name="Rounded Rectangle 6"/>
          <p:cNvSpPr/>
          <p:nvPr/>
        </p:nvSpPr>
        <p:spPr>
          <a:xfrm>
            <a:off x="4788024" y="1340768"/>
            <a:ext cx="3816424" cy="24482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lv-LV" sz="3200" i="1" dirty="0" smtClean="0"/>
              <a:t>Pāvils: Jūs</a:t>
            </a:r>
            <a:r>
              <a:rPr lang="lv-LV" sz="3200" i="1" dirty="0" smtClean="0"/>
              <a:t>, tēvi, </a:t>
            </a:r>
            <a:r>
              <a:rPr lang="lv-LV" sz="3200" i="1" dirty="0" smtClean="0"/>
              <a:t>audziniet </a:t>
            </a:r>
            <a:r>
              <a:rPr lang="lv-LV" sz="3200" i="1" dirty="0" smtClean="0"/>
              <a:t>viņus ar Kunga doto audzināšanu un pamācību</a:t>
            </a:r>
            <a:r>
              <a:rPr lang="lv-LV" sz="3200" i="1" dirty="0" smtClean="0"/>
              <a:t>. (Ef.6:4)</a:t>
            </a:r>
            <a:endParaRPr lang="lv-LV" sz="3200" i="1"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2000"/>
                                        <p:tgtEl>
                                          <p:spTgt spid="102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2000"/>
                                        <p:tgtEl>
                                          <p:spTgt spid="13"/>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utoUpdateAnimBg="0"/>
      <p:bldP spid="13" grpId="0" animBg="1"/>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5"/>
          <p:cNvSpPr txBox="1">
            <a:spLocks noGrp="1"/>
          </p:cNvSpPr>
          <p:nvPr/>
        </p:nvSpPr>
        <p:spPr bwMode="auto">
          <a:xfrm>
            <a:off x="6057900" y="5566172"/>
            <a:ext cx="1600200" cy="342900"/>
          </a:xfrm>
          <a:prstGeom prst="rect">
            <a:avLst/>
          </a:prstGeom>
          <a:noFill/>
          <a:ln w="9525">
            <a:noFill/>
            <a:miter lim="800000"/>
            <a:headEnd/>
            <a:tailEnd/>
          </a:ln>
        </p:spPr>
        <p:txBody>
          <a:bodyPr anchor="b"/>
          <a:lstStyle/>
          <a:p>
            <a:pPr algn="r" eaLnBrk="1" hangingPunct="1"/>
            <a:fld id="{770E2CF5-2ECB-4FF6-9B6D-67E1E8187E6C}" type="slidenum">
              <a:rPr lang="en-US" sz="900"/>
              <a:pPr algn="r" eaLnBrk="1" hangingPunct="1"/>
              <a:t>19</a:t>
            </a:fld>
            <a:endParaRPr lang="en-US" sz="900"/>
          </a:p>
        </p:txBody>
      </p:sp>
      <p:sp>
        <p:nvSpPr>
          <p:cNvPr id="97282" name="Rectangle 2"/>
          <p:cNvSpPr>
            <a:spLocks noGrp="1" noChangeArrowheads="1"/>
          </p:cNvSpPr>
          <p:nvPr>
            <p:ph type="title" idx="4294967295"/>
          </p:nvPr>
        </p:nvSpPr>
        <p:spPr>
          <a:xfrm>
            <a:off x="1395412" y="0"/>
            <a:ext cx="6515100" cy="573881"/>
          </a:xfrm>
        </p:spPr>
        <p:txBody>
          <a:bodyPr/>
          <a:lstStyle/>
          <a:p>
            <a:pPr marL="571500" indent="-571500">
              <a:defRPr/>
            </a:pPr>
            <a:r>
              <a:rPr lang="lv-LV" sz="3600" b="1" dirty="0"/>
              <a:t>Secinājumi:</a:t>
            </a:r>
            <a:endParaRPr lang="en-US" sz="3000" dirty="0"/>
          </a:p>
        </p:txBody>
      </p:sp>
      <p:sp>
        <p:nvSpPr>
          <p:cNvPr id="97283" name="Rectangle 3"/>
          <p:cNvSpPr>
            <a:spLocks noGrp="1" noChangeArrowheads="1"/>
          </p:cNvSpPr>
          <p:nvPr>
            <p:ph type="body" idx="4294967295"/>
          </p:nvPr>
        </p:nvSpPr>
        <p:spPr>
          <a:xfrm>
            <a:off x="0" y="599291"/>
            <a:ext cx="9144000" cy="2483923"/>
          </a:xfrm>
        </p:spPr>
        <p:txBody>
          <a:bodyPr/>
          <a:lstStyle/>
          <a:p>
            <a:pPr>
              <a:lnSpc>
                <a:spcPct val="80000"/>
              </a:lnSpc>
              <a:buNone/>
            </a:pPr>
            <a:r>
              <a:rPr lang="lv-LV" altLang="en-US" i="1" dirty="0" smtClean="0"/>
              <a:t>“</a:t>
            </a:r>
            <a:r>
              <a:rPr lang="lv-LV" altLang="en-US" i="1" dirty="0"/>
              <a:t>Tad nu pakļaujieties Dievam un stājieties pretim velnam, un tas no jums bēgs” </a:t>
            </a:r>
            <a:r>
              <a:rPr lang="lv-LV" altLang="en-US" dirty="0"/>
              <a:t>(Jēk.4:7-8)</a:t>
            </a:r>
            <a:endParaRPr lang="lv-LV" altLang="en-US" b="1" dirty="0"/>
          </a:p>
        </p:txBody>
      </p:sp>
      <p:pic>
        <p:nvPicPr>
          <p:cNvPr id="10" name="Picture 4" descr="http://images.wikia.com/powerlisting/images/a/a4/God_vs_Devil.jpg"/>
          <p:cNvPicPr>
            <a:picLocks noChangeAspect="1" noChangeArrowheads="1"/>
          </p:cNvPicPr>
          <p:nvPr/>
        </p:nvPicPr>
        <p:blipFill>
          <a:blip r:embed="rId2" cstate="print"/>
          <a:srcRect/>
          <a:stretch>
            <a:fillRect/>
          </a:stretch>
        </p:blipFill>
        <p:spPr bwMode="auto">
          <a:xfrm>
            <a:off x="1259632" y="2503137"/>
            <a:ext cx="6512702" cy="4354863"/>
          </a:xfrm>
          <a:prstGeom prst="rect">
            <a:avLst/>
          </a:prstGeom>
          <a:ln>
            <a:noFill/>
          </a:ln>
          <a:effectLst>
            <a:softEdge rad="112500"/>
          </a:effectLst>
        </p:spPr>
      </p:pic>
      <p:sp>
        <p:nvSpPr>
          <p:cNvPr id="9" name="Rounded Rectangle 8"/>
          <p:cNvSpPr/>
          <p:nvPr/>
        </p:nvSpPr>
        <p:spPr>
          <a:xfrm>
            <a:off x="395536" y="1484784"/>
            <a:ext cx="8460432" cy="12241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Vīri uzņemieties pilnu atbildību par savām sievietēm un bērniem</a:t>
            </a:r>
            <a:endParaRPr lang="en-US" sz="3200" dirty="0"/>
          </a:p>
        </p:txBody>
      </p:sp>
    </p:spTree>
    <p:extLst>
      <p:ext uri="{BB962C8B-B14F-4D97-AF65-F5344CB8AC3E}">
        <p14:creationId xmlns:p14="http://schemas.microsoft.com/office/powerpoint/2010/main" xmlns="" val="416086270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7282"/>
                                        </p:tgtEl>
                                        <p:attrNameLst>
                                          <p:attrName>style.visibility</p:attrName>
                                        </p:attrNameLst>
                                      </p:cBhvr>
                                      <p:to>
                                        <p:strVal val="visible"/>
                                      </p:to>
                                    </p:set>
                                    <p:anim calcmode="lin" valueType="num">
                                      <p:cBhvr additive="base">
                                        <p:cTn id="7" dur="500" fill="hold"/>
                                        <p:tgtEl>
                                          <p:spTgt spid="97282"/>
                                        </p:tgtEl>
                                        <p:attrNameLst>
                                          <p:attrName>ppt_x</p:attrName>
                                        </p:attrNameLst>
                                      </p:cBhvr>
                                      <p:tavLst>
                                        <p:tav tm="0">
                                          <p:val>
                                            <p:strVal val="#ppt_x"/>
                                          </p:val>
                                        </p:tav>
                                        <p:tav tm="100000">
                                          <p:val>
                                            <p:strVal val="#ppt_x"/>
                                          </p:val>
                                        </p:tav>
                                      </p:tavLst>
                                    </p:anim>
                                    <p:anim calcmode="lin" valueType="num">
                                      <p:cBhvr additive="base">
                                        <p:cTn id="8" dur="500" fill="hold"/>
                                        <p:tgtEl>
                                          <p:spTgt spid="9728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2000"/>
                                        <p:tgtEl>
                                          <p:spTgt spid="10"/>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2" grpId="0"/>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1"/>
          <p:cNvSpPr>
            <a:spLocks noGrp="1" noChangeArrowheads="1"/>
          </p:cNvSpPr>
          <p:nvPr>
            <p:ph type="sldNum" sz="quarter" idx="12"/>
          </p:nvPr>
        </p:nvSpPr>
        <p:spPr>
          <a:xfrm>
            <a:off x="7053264" y="5774531"/>
            <a:ext cx="441722" cy="171450"/>
          </a:xfrm>
          <a:noFill/>
        </p:spPr>
        <p:txBody>
          <a:bodyPr/>
          <a:lstStyle/>
          <a:p>
            <a:fld id="{C161E3A4-1F31-4015-B750-5119BD901142}" type="slidenum">
              <a:rPr lang="en-US" smtClean="0"/>
              <a:pPr/>
              <a:t>2</a:t>
            </a:fld>
            <a:endParaRPr lang="en-US" smtClean="0"/>
          </a:p>
        </p:txBody>
      </p:sp>
      <p:sp>
        <p:nvSpPr>
          <p:cNvPr id="2050" name="Rectangle 2"/>
          <p:cNvSpPr>
            <a:spLocks noGrp="1" noChangeArrowheads="1"/>
          </p:cNvSpPr>
          <p:nvPr>
            <p:ph type="ctrTitle"/>
          </p:nvPr>
        </p:nvSpPr>
        <p:spPr>
          <a:xfrm>
            <a:off x="1259632" y="332656"/>
            <a:ext cx="6669881" cy="403595"/>
          </a:xfrm>
        </p:spPr>
        <p:txBody>
          <a:bodyPr>
            <a:noAutofit/>
          </a:bodyPr>
          <a:lstStyle/>
          <a:p>
            <a:pPr eaLnBrk="1" hangingPunct="1">
              <a:defRPr/>
            </a:pPr>
            <a:r>
              <a:rPr lang="lv-LV" sz="4000" b="1" dirty="0" smtClean="0"/>
              <a:t>1.Moz.3:1-8</a:t>
            </a:r>
            <a:endParaRPr lang="en-US" sz="4000" b="1" dirty="0"/>
          </a:p>
        </p:txBody>
      </p:sp>
      <p:sp>
        <p:nvSpPr>
          <p:cNvPr id="3078" name="Rectangle 10"/>
          <p:cNvSpPr>
            <a:spLocks noChangeArrowheads="1"/>
          </p:cNvSpPr>
          <p:nvPr/>
        </p:nvSpPr>
        <p:spPr bwMode="auto">
          <a:xfrm>
            <a:off x="0" y="1006167"/>
            <a:ext cx="9144000" cy="5632311"/>
          </a:xfrm>
          <a:prstGeom prst="rect">
            <a:avLst/>
          </a:prstGeom>
          <a:noFill/>
          <a:ln w="9525">
            <a:noFill/>
            <a:miter lim="800000"/>
            <a:headEnd/>
            <a:tailEnd/>
          </a:ln>
        </p:spPr>
        <p:txBody>
          <a:bodyPr wrap="square">
            <a:spAutoFit/>
          </a:bodyPr>
          <a:lstStyle/>
          <a:p>
            <a:r>
              <a:rPr lang="lv-LV" sz="2400" dirty="0"/>
              <a:t>1 Bet čūska bija vismanīgākā no visiem lauka zvēriem, kurus Kungs Dievs bija taisījis, un viņa teica sievai: “Vai tiešām Dievs sacīja: no visiem dārza kokiem jūs nevarat ēst?” 2 Sieva teica čūskai: “Mēs varam ēst no visiem dārza augļiem, 3 bet par tā koka augļiem, kas dārza vidū, Dievs sacīja: neēdiet no tā un neaiztieciet to, citādi mirsiet!” 4 Bet čūska teica sievai: “Mirt jūs nemirsiet, 5 jo Dievs zina, ka tai dienā, kad jūs no tā ēdīsiet, jūsu acis atvērsies un jūs būsiet kā Dievs, zināsiet, kas labs un kas ļauns!” 6 Un sieva redzēja, ka tas koks ir labs, lai ēstu, ka tīkams acīm un kārojams prātam, un viņa ņēma tā augli un ēda, un deva arī savam vīram, kas bija kopā ar viņu, un viņš ēda. 7 Un abiem atdarījās acis, un nu viņi zināja, ka ir kaili, un viņi sašuva vīģu lapas un uztaisīja sev gurnautus. 8 Tad viņi sadzirdēja Dieva Tā Kunga balsi, kas dārzā staigāja dienas vēsumā; tad cilvēks un viņa sieva paslēpās starp dārza kokiem Dieva Tā Kunga priekšā. </a:t>
            </a:r>
          </a:p>
        </p:txBody>
      </p:sp>
    </p:spTree>
    <p:extLst>
      <p:ext uri="{BB962C8B-B14F-4D97-AF65-F5344CB8AC3E}">
        <p14:creationId xmlns:p14="http://schemas.microsoft.com/office/powerpoint/2010/main" xmlns="" val="33884910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20</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1"/>
          <p:cNvSpPr>
            <a:spLocks noGrp="1" noChangeArrowheads="1"/>
          </p:cNvSpPr>
          <p:nvPr>
            <p:ph type="sldNum" sz="quarter" idx="12"/>
          </p:nvPr>
        </p:nvSpPr>
        <p:spPr>
          <a:xfrm>
            <a:off x="8244408" y="6453336"/>
            <a:ext cx="441722" cy="171450"/>
          </a:xfrm>
          <a:noFill/>
        </p:spPr>
        <p:txBody>
          <a:bodyPr/>
          <a:lstStyle/>
          <a:p>
            <a:fld id="{A578CE27-CD9D-4DEB-BAA3-C44E2EE48478}" type="slidenum">
              <a:rPr lang="en-US" smtClean="0"/>
              <a:pPr/>
              <a:t>3</a:t>
            </a:fld>
            <a:endParaRPr lang="en-US" dirty="0" smtClean="0"/>
          </a:p>
        </p:txBody>
      </p:sp>
      <p:sp>
        <p:nvSpPr>
          <p:cNvPr id="2050" name="Rectangle 2"/>
          <p:cNvSpPr>
            <a:spLocks noGrp="1" noChangeArrowheads="1"/>
          </p:cNvSpPr>
          <p:nvPr>
            <p:ph type="ctrTitle"/>
          </p:nvPr>
        </p:nvSpPr>
        <p:spPr>
          <a:xfrm>
            <a:off x="1" y="0"/>
            <a:ext cx="9144000" cy="656506"/>
          </a:xfrm>
        </p:spPr>
        <p:txBody>
          <a:bodyPr>
            <a:noAutofit/>
          </a:bodyPr>
          <a:lstStyle/>
          <a:p>
            <a:pPr>
              <a:defRPr/>
            </a:pPr>
            <a:r>
              <a:rPr lang="lv-LV" b="1" dirty="0" smtClean="0"/>
              <a:t>Kāpēc runāt par šo notikumu?</a:t>
            </a:r>
            <a:endParaRPr lang="lv-LV" b="1" dirty="0"/>
          </a:p>
        </p:txBody>
      </p:sp>
      <p:sp>
        <p:nvSpPr>
          <p:cNvPr id="11" name="Rectangle 10"/>
          <p:cNvSpPr/>
          <p:nvPr/>
        </p:nvSpPr>
        <p:spPr>
          <a:xfrm>
            <a:off x="0" y="692696"/>
            <a:ext cx="9144000" cy="2086725"/>
          </a:xfrm>
          <a:prstGeom prst="rect">
            <a:avLst/>
          </a:prstGeom>
        </p:spPr>
        <p:txBody>
          <a:bodyPr wrap="square">
            <a:spAutoFit/>
          </a:bodyPr>
          <a:lstStyle/>
          <a:p>
            <a:pPr>
              <a:lnSpc>
                <a:spcPct val="90000"/>
              </a:lnSpc>
              <a:spcBef>
                <a:spcPct val="20000"/>
              </a:spcBef>
              <a:buClr>
                <a:schemeClr val="hlink"/>
              </a:buClr>
              <a:buSzPct val="65000"/>
              <a:buFont typeface="Wingdings" pitchFamily="2" charset="2"/>
              <a:buChar char="n"/>
              <a:defRPr/>
            </a:pPr>
            <a:r>
              <a:rPr lang="lv-LV" sz="3600" dirty="0" smtClean="0"/>
              <a:t>Jo </a:t>
            </a:r>
            <a:r>
              <a:rPr lang="lv-LV" sz="3600" dirty="0"/>
              <a:t>tajā varam ieraudzīt kā </a:t>
            </a:r>
            <a:r>
              <a:rPr lang="lv-LV" sz="3600" b="1" dirty="0"/>
              <a:t>velns</a:t>
            </a:r>
            <a:r>
              <a:rPr lang="lv-LV" sz="3600" dirty="0"/>
              <a:t> cīnās pret </a:t>
            </a:r>
            <a:r>
              <a:rPr lang="lv-LV" sz="3600" b="1" dirty="0"/>
              <a:t>laulību</a:t>
            </a:r>
            <a:r>
              <a:rPr lang="lv-LV" sz="3600" dirty="0"/>
              <a:t> un </a:t>
            </a:r>
            <a:r>
              <a:rPr lang="lv-LV" sz="3600" b="1" dirty="0"/>
              <a:t>ģimeni</a:t>
            </a:r>
            <a:r>
              <a:rPr lang="lv-LV" sz="3600" dirty="0"/>
              <a:t>, kāda ir  viņa </a:t>
            </a:r>
            <a:r>
              <a:rPr lang="lv-LV" sz="3600" b="1" dirty="0"/>
              <a:t>stratēģija</a:t>
            </a:r>
            <a:r>
              <a:rPr lang="lv-LV" sz="3600" dirty="0"/>
              <a:t>, lai </a:t>
            </a:r>
            <a:r>
              <a:rPr lang="lv-LV" sz="3600" b="1" dirty="0"/>
              <a:t>uzbruktu</a:t>
            </a:r>
            <a:r>
              <a:rPr lang="lv-LV" sz="3600" dirty="0"/>
              <a:t> ģimenes galvām - tēviem ar </a:t>
            </a:r>
            <a:r>
              <a:rPr lang="lv-LV" sz="3600" b="1" dirty="0"/>
              <a:t>kārdinājumiem</a:t>
            </a:r>
            <a:r>
              <a:rPr lang="lv-LV" sz="3600" dirty="0"/>
              <a:t>. </a:t>
            </a:r>
          </a:p>
        </p:txBody>
      </p:sp>
      <p:pic>
        <p:nvPicPr>
          <p:cNvPr id="6" name="Picture 2" descr="dzivei.lv - Kas ir Mēness dienas un kā tās mūs ietekmē?"/>
          <p:cNvPicPr>
            <a:picLocks noChangeAspect="1" noChangeArrowheads="1"/>
          </p:cNvPicPr>
          <p:nvPr/>
        </p:nvPicPr>
        <p:blipFill>
          <a:blip r:embed="rId2" cstate="print"/>
          <a:srcRect/>
          <a:stretch>
            <a:fillRect/>
          </a:stretch>
        </p:blipFill>
        <p:spPr bwMode="auto">
          <a:xfrm>
            <a:off x="216024" y="2924944"/>
            <a:ext cx="8676456" cy="3873322"/>
          </a:xfrm>
          <a:prstGeom prst="rect">
            <a:avLst/>
          </a:prstGeom>
          <a:ln>
            <a:noFill/>
          </a:ln>
          <a:effectLst>
            <a:softEdge rad="112500"/>
          </a:effectLst>
        </p:spPr>
      </p:pic>
      <p:sp>
        <p:nvSpPr>
          <p:cNvPr id="7" name="Oval 6"/>
          <p:cNvSpPr/>
          <p:nvPr/>
        </p:nvSpPr>
        <p:spPr>
          <a:xfrm>
            <a:off x="683568" y="3212976"/>
            <a:ext cx="3672408" cy="1368152"/>
          </a:xfrm>
          <a:prstGeom prst="ellipse">
            <a:avLst/>
          </a:prstGeom>
          <a:solidFill>
            <a:schemeClr val="accent1">
              <a:alpha val="8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Atslēgas notikums</a:t>
            </a:r>
            <a:endParaRPr lang="en-US" sz="3600" b="1" dirty="0">
              <a:solidFill>
                <a:schemeClr val="tx1"/>
              </a:solidFill>
            </a:endParaRPr>
          </a:p>
        </p:txBody>
      </p:sp>
    </p:spTree>
    <p:extLst>
      <p:ext uri="{BB962C8B-B14F-4D97-AF65-F5344CB8AC3E}">
        <p14:creationId xmlns:p14="http://schemas.microsoft.com/office/powerpoint/2010/main" xmlns="" val="3977297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ircle(in)">
                                      <p:cBhvr>
                                        <p:cTn id="7" dur="2000"/>
                                        <p:tgtEl>
                                          <p:spTgt spid="2050"/>
                                        </p:tgtEl>
                                      </p:cBhvr>
                                    </p:animEffect>
                                  </p:childTnLst>
                                </p:cTn>
                              </p:par>
                            </p:childTnLst>
                          </p:cTn>
                        </p:par>
                        <p:par>
                          <p:cTn id="8" fill="hold">
                            <p:stCondLst>
                              <p:cond delay="2000"/>
                            </p:stCondLst>
                            <p:childTnLst>
                              <p:par>
                                <p:cTn id="9" presetID="2" presetClass="entr" presetSubtype="4" fill="hold"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 calcmode="lin" valueType="num">
                                      <p:cBhvr additive="base">
                                        <p:cTn id="11"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1">
                                            <p:txEl>
                                              <p:pRg st="0" end="0"/>
                                            </p:txEl>
                                          </p:spTgt>
                                        </p:tgtEl>
                                        <p:attrNameLst>
                                          <p:attrName>ppt_y</p:attrName>
                                        </p:attrNameLst>
                                      </p:cBhvr>
                                      <p:tavLst>
                                        <p:tav tm="0">
                                          <p:val>
                                            <p:strVal val="1+#ppt_h/2"/>
                                          </p:val>
                                        </p:tav>
                                        <p:tav tm="100000">
                                          <p:val>
                                            <p:strVal val="#ppt_y"/>
                                          </p:val>
                                        </p:tav>
                                      </p:tavLst>
                                    </p:anim>
                                  </p:childTnLst>
                                </p:cTn>
                              </p:par>
                              <p:par>
                                <p:cTn id="13" presetID="10"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6"/>
          <p:cNvSpPr>
            <a:spLocks noGrp="1"/>
          </p:cNvSpPr>
          <p:nvPr>
            <p:ph type="sldNum" sz="quarter" idx="12"/>
          </p:nvPr>
        </p:nvSpPr>
        <p:spPr>
          <a:noFill/>
        </p:spPr>
        <p:txBody>
          <a:bodyPr/>
          <a:lstStyle/>
          <a:p>
            <a:fld id="{BBA0C088-3771-4832-83BA-98E73BF1A6C6}" type="slidenum">
              <a:rPr lang="en-US" smtClean="0"/>
              <a:pPr/>
              <a:t>4</a:t>
            </a:fld>
            <a:endParaRPr lang="en-US" smtClean="0"/>
          </a:p>
        </p:txBody>
      </p:sp>
      <p:sp>
        <p:nvSpPr>
          <p:cNvPr id="47106" name="Rectangle 2"/>
          <p:cNvSpPr>
            <a:spLocks noGrp="1" noChangeArrowheads="1"/>
          </p:cNvSpPr>
          <p:nvPr>
            <p:ph type="title"/>
          </p:nvPr>
        </p:nvSpPr>
        <p:spPr>
          <a:xfrm>
            <a:off x="0" y="116632"/>
            <a:ext cx="9143999" cy="529829"/>
          </a:xfrm>
        </p:spPr>
        <p:txBody>
          <a:bodyPr/>
          <a:lstStyle/>
          <a:p>
            <a:pPr marL="571500" indent="-571500">
              <a:defRPr/>
            </a:pPr>
            <a:r>
              <a:rPr lang="lv-LV" sz="4000" b="1" dirty="0" smtClean="0"/>
              <a:t>Dievs </a:t>
            </a:r>
            <a:r>
              <a:rPr lang="lv-LV" sz="4000" b="1" dirty="0" smtClean="0"/>
              <a:t>Ādamam aizliedz tikai 1 lietu</a:t>
            </a:r>
            <a:endParaRPr lang="en-US" sz="4000" b="1" dirty="0" smtClean="0"/>
          </a:p>
        </p:txBody>
      </p:sp>
      <p:sp>
        <p:nvSpPr>
          <p:cNvPr id="7" name="Rectangle 6"/>
          <p:cNvSpPr>
            <a:spLocks noChangeArrowheads="1"/>
          </p:cNvSpPr>
          <p:nvPr/>
        </p:nvSpPr>
        <p:spPr bwMode="auto">
          <a:xfrm>
            <a:off x="0" y="692696"/>
            <a:ext cx="9144000" cy="2031325"/>
          </a:xfrm>
          <a:prstGeom prst="rect">
            <a:avLst/>
          </a:prstGeom>
          <a:noFill/>
          <a:ln w="9525">
            <a:noFill/>
            <a:miter lim="800000"/>
            <a:headEnd/>
            <a:tailEnd/>
          </a:ln>
        </p:spPr>
        <p:txBody>
          <a:bodyPr wrap="square">
            <a:spAutoFit/>
          </a:bodyPr>
          <a:lstStyle/>
          <a:p>
            <a:pPr eaLnBrk="1" hangingPunct="1">
              <a:lnSpc>
                <a:spcPct val="90000"/>
              </a:lnSpc>
            </a:pPr>
            <a:r>
              <a:rPr lang="lv-LV" sz="2800" dirty="0" smtClean="0"/>
              <a:t>“</a:t>
            </a:r>
            <a:r>
              <a:rPr lang="lv-LV" sz="2800" i="1" dirty="0"/>
              <a:t>Un Dievs Tas Kungs pavēlēja cilvēkam, sacīdams: "No visiem dārza kokiem ēzdams ēd,  bet no laba un ļauna atzīšanas koka tev nebūs ēst, jo tai dienā, kad tu ēdīsi no tā, tu mirdams mirsi.</a:t>
            </a:r>
            <a:r>
              <a:rPr lang="lv-LV" sz="2800" dirty="0"/>
              <a:t>”” (1.Moz.2:16-17)</a:t>
            </a:r>
          </a:p>
          <a:p>
            <a:pPr eaLnBrk="1" hangingPunct="1">
              <a:lnSpc>
                <a:spcPct val="90000"/>
              </a:lnSpc>
            </a:pPr>
            <a:endParaRPr lang="lv-LV" sz="2800" dirty="0"/>
          </a:p>
        </p:txBody>
      </p:sp>
      <p:sp>
        <p:nvSpPr>
          <p:cNvPr id="8" name="Rectangle 7"/>
          <p:cNvSpPr/>
          <p:nvPr/>
        </p:nvSpPr>
        <p:spPr>
          <a:xfrm>
            <a:off x="0" y="2348880"/>
            <a:ext cx="9144000" cy="867930"/>
          </a:xfrm>
          <a:prstGeom prst="rect">
            <a:avLst/>
          </a:prstGeom>
        </p:spPr>
        <p:txBody>
          <a:bodyPr wrap="square">
            <a:spAutoFit/>
          </a:bodyPr>
          <a:lstStyle/>
          <a:p>
            <a:pPr eaLnBrk="1" hangingPunct="1">
              <a:lnSpc>
                <a:spcPct val="90000"/>
              </a:lnSpc>
              <a:buFont typeface="Arial" pitchFamily="34" charset="0"/>
              <a:buChar char="•"/>
            </a:pPr>
            <a:r>
              <a:rPr lang="lv-LV" sz="2800" b="1" dirty="0"/>
              <a:t>Kad Dievs izsaka aizliegumu, Ieva vēl nav radīta.</a:t>
            </a:r>
          </a:p>
          <a:p>
            <a:pPr eaLnBrk="1" hangingPunct="1">
              <a:lnSpc>
                <a:spcPct val="90000"/>
              </a:lnSpc>
              <a:buFont typeface="Arial" pitchFamily="34" charset="0"/>
              <a:buChar char="•"/>
            </a:pPr>
            <a:r>
              <a:rPr lang="lv-LV" sz="2800" b="1" dirty="0"/>
              <a:t>Bībelē pie grēkā krišanas visur tiek vainots Ādams.</a:t>
            </a:r>
          </a:p>
        </p:txBody>
      </p:sp>
      <p:pic>
        <p:nvPicPr>
          <p:cNvPr id="13314" name="Picture 2" descr="The Creation of Adam - Wikipedia"/>
          <p:cNvPicPr>
            <a:picLocks noChangeAspect="1" noChangeArrowheads="1"/>
          </p:cNvPicPr>
          <p:nvPr/>
        </p:nvPicPr>
        <p:blipFill>
          <a:blip r:embed="rId2" cstate="print"/>
          <a:srcRect/>
          <a:stretch>
            <a:fillRect/>
          </a:stretch>
        </p:blipFill>
        <p:spPr bwMode="auto">
          <a:xfrm>
            <a:off x="467544" y="3156214"/>
            <a:ext cx="8165703" cy="3701786"/>
          </a:xfrm>
          <a:prstGeom prst="rect">
            <a:avLst/>
          </a:prstGeom>
          <a:noFill/>
        </p:spPr>
      </p:pic>
    </p:spTree>
    <p:extLst>
      <p:ext uri="{BB962C8B-B14F-4D97-AF65-F5344CB8AC3E}">
        <p14:creationId xmlns:p14="http://schemas.microsoft.com/office/powerpoint/2010/main" xmlns="" val="270078960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7106"/>
                                        </p:tgtEl>
                                        <p:attrNameLst>
                                          <p:attrName>style.visibility</p:attrName>
                                        </p:attrNameLst>
                                      </p:cBhvr>
                                      <p:to>
                                        <p:strVal val="visible"/>
                                      </p:to>
                                    </p:set>
                                    <p:anim calcmode="lin" valueType="num">
                                      <p:cBhvr additive="base">
                                        <p:cTn id="7" dur="500" fill="hold"/>
                                        <p:tgtEl>
                                          <p:spTgt spid="47106"/>
                                        </p:tgtEl>
                                        <p:attrNameLst>
                                          <p:attrName>ppt_x</p:attrName>
                                        </p:attrNameLst>
                                      </p:cBhvr>
                                      <p:tavLst>
                                        <p:tav tm="0">
                                          <p:val>
                                            <p:strVal val="#ppt_x"/>
                                          </p:val>
                                        </p:tav>
                                        <p:tav tm="100000">
                                          <p:val>
                                            <p:strVal val="#ppt_x"/>
                                          </p:val>
                                        </p:tav>
                                      </p:tavLst>
                                    </p:anim>
                                    <p:anim calcmode="lin" valueType="num">
                                      <p:cBhvr additive="base">
                                        <p:cTn id="8" dur="500" fill="hold"/>
                                        <p:tgtEl>
                                          <p:spTgt spid="4710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3314"/>
                                        </p:tgtEl>
                                        <p:attrNameLst>
                                          <p:attrName>style.visibility</p:attrName>
                                        </p:attrNameLst>
                                      </p:cBhvr>
                                      <p:to>
                                        <p:strVal val="visible"/>
                                      </p:to>
                                    </p:set>
                                    <p:animEffect transition="in" filter="fade">
                                      <p:cBhvr>
                                        <p:cTn id="12" dur="2000"/>
                                        <p:tgtEl>
                                          <p:spTgt spid="13314"/>
                                        </p:tgtEl>
                                      </p:cBhvr>
                                    </p:animEffect>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anim calcmode="lin" valueType="num">
                                      <p:cBhvr additive="base">
                                        <p:cTn id="2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8">
                                            <p:txEl>
                                              <p:pRg st="1" end="1"/>
                                            </p:txEl>
                                          </p:spTgt>
                                        </p:tgtEl>
                                        <p:attrNameLst>
                                          <p:attrName>style.visibility</p:attrName>
                                        </p:attrNameLst>
                                      </p:cBhvr>
                                      <p:to>
                                        <p:strVal val="visible"/>
                                      </p:to>
                                    </p:set>
                                    <p:anim calcmode="lin" valueType="num">
                                      <p:cBhvr additive="base">
                                        <p:cTn id="26"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764704"/>
            <a:ext cx="5652120" cy="810816"/>
          </a:xfrm>
        </p:spPr>
        <p:txBody>
          <a:bodyPr>
            <a:noAutofit/>
          </a:bodyPr>
          <a:lstStyle/>
          <a:p>
            <a:pPr marL="0" indent="0">
              <a:buNone/>
              <a:defRPr/>
            </a:pPr>
            <a:r>
              <a:rPr lang="lv-LV" sz="2600" i="1" dirty="0"/>
              <a:t>„18 Un Dievs Tas Kungs sacīja: "</a:t>
            </a:r>
            <a:r>
              <a:rPr lang="lv-LV" sz="2600" b="1" i="1" dirty="0"/>
              <a:t>Nav labi cilvēkam būt vienam</a:t>
            </a:r>
            <a:r>
              <a:rPr lang="lv-LV" sz="2600" i="1" dirty="0"/>
              <a:t>; Es viņam </a:t>
            </a:r>
            <a:r>
              <a:rPr lang="lv-LV" sz="2600" b="1" i="1" dirty="0"/>
              <a:t>darīšu palīgu</a:t>
            </a:r>
            <a:r>
              <a:rPr lang="lv-LV" sz="2600" i="1" dirty="0"/>
              <a:t>, kas </a:t>
            </a:r>
            <a:r>
              <a:rPr lang="lv-LV" sz="2600" b="1" i="1" dirty="0"/>
              <a:t>atbilstu viņam</a:t>
            </a:r>
            <a:r>
              <a:rPr lang="lv-LV" sz="2600" i="1" dirty="0"/>
              <a:t>.“ ... 21 Un Dievs Tas Kungs lika cietam miegam nākt pār cilvēku; un tas aizmiga, un Viņš </a:t>
            </a:r>
            <a:r>
              <a:rPr lang="lv-LV" sz="2600" b="1" i="1" dirty="0"/>
              <a:t>izņēma vienu no viņa ribām</a:t>
            </a:r>
            <a:r>
              <a:rPr lang="lv-LV" sz="2600" i="1" dirty="0"/>
              <a:t>, aizpildīdams vietu ar miesu. 22 Šo ribu, ko Viņš no cilvēka bija ņēmis, Dievs Tas Kungs </a:t>
            </a:r>
            <a:r>
              <a:rPr lang="lv-LV" sz="2600" b="1" i="1" dirty="0"/>
              <a:t>izveidoja par sievu </a:t>
            </a:r>
            <a:r>
              <a:rPr lang="lv-LV" sz="2600" i="1" dirty="0"/>
              <a:t>un pieveda to pie cilvēka. 23 Tad cilvēks sacīja: "</a:t>
            </a:r>
            <a:r>
              <a:rPr lang="lv-LV" sz="2600" b="1" i="1" dirty="0"/>
              <a:t>Šī tiešām ir kauls no mana kaula un miesa no manas miesas</a:t>
            </a:r>
            <a:r>
              <a:rPr lang="lv-LV" sz="2600" i="1" dirty="0"/>
              <a:t>! Un viņa </a:t>
            </a:r>
            <a:r>
              <a:rPr lang="lv-LV" sz="2600" b="1" i="1" dirty="0"/>
              <a:t>sauksies par sievu</a:t>
            </a:r>
            <a:r>
              <a:rPr lang="lv-LV" sz="2600" i="1" dirty="0"/>
              <a:t>, jo tā ir no vīra ņemta.” (1.Moz.2:16-18,21-23)</a:t>
            </a:r>
            <a:endParaRPr lang="en-US" sz="2600" i="1" dirty="0"/>
          </a:p>
        </p:txBody>
      </p:sp>
      <p:pic>
        <p:nvPicPr>
          <p:cNvPr id="4102" name="Picture 6" descr="http://t1.gstatic.com/images?q=tbn:ANd9GcS7GOelU1f2F80OIjEinMsjGeX2Mb9kiKhVCzgqVO6ikqXjpmp4"/>
          <p:cNvPicPr>
            <a:picLocks noChangeAspect="1" noChangeArrowheads="1"/>
          </p:cNvPicPr>
          <p:nvPr/>
        </p:nvPicPr>
        <p:blipFill>
          <a:blip r:embed="rId2" cstate="print"/>
          <a:srcRect/>
          <a:stretch>
            <a:fillRect/>
          </a:stretch>
        </p:blipFill>
        <p:spPr bwMode="auto">
          <a:xfrm>
            <a:off x="5724128" y="1509482"/>
            <a:ext cx="3419871" cy="4439797"/>
          </a:xfrm>
          <a:prstGeom prst="rect">
            <a:avLst/>
          </a:prstGeom>
          <a:ln>
            <a:noFill/>
          </a:ln>
          <a:effectLst>
            <a:softEdge rad="112500"/>
          </a:effectLst>
        </p:spPr>
      </p:pic>
      <p:sp>
        <p:nvSpPr>
          <p:cNvPr id="7172" name="Slide Number Placeholder 5"/>
          <p:cNvSpPr>
            <a:spLocks noGrp="1"/>
          </p:cNvSpPr>
          <p:nvPr>
            <p:ph type="sldNum" sz="quarter" idx="12"/>
          </p:nvPr>
        </p:nvSpPr>
        <p:spPr>
          <a:noFill/>
        </p:spPr>
        <p:txBody>
          <a:bodyPr/>
          <a:lstStyle/>
          <a:p>
            <a:fld id="{CE1C3E87-D66C-444C-BBB4-C363555118F4}" type="slidenum">
              <a:rPr lang="lv-LV" smtClean="0"/>
              <a:pPr/>
              <a:t>5</a:t>
            </a:fld>
            <a:endParaRPr lang="lv-LV" smtClean="0"/>
          </a:p>
        </p:txBody>
      </p:sp>
      <p:sp>
        <p:nvSpPr>
          <p:cNvPr id="7" name="Rectangle 6"/>
          <p:cNvSpPr>
            <a:spLocks noChangeArrowheads="1"/>
          </p:cNvSpPr>
          <p:nvPr/>
        </p:nvSpPr>
        <p:spPr bwMode="auto">
          <a:xfrm>
            <a:off x="0" y="116632"/>
            <a:ext cx="9144000" cy="701731"/>
          </a:xfrm>
          <a:prstGeom prst="rect">
            <a:avLst/>
          </a:prstGeom>
          <a:noFill/>
          <a:ln w="9525">
            <a:noFill/>
            <a:miter lim="800000"/>
            <a:headEnd/>
            <a:tailEnd/>
          </a:ln>
        </p:spPr>
        <p:txBody>
          <a:bodyPr wrap="square">
            <a:spAutoFit/>
          </a:bodyPr>
          <a:lstStyle/>
          <a:p>
            <a:pPr algn="ctr" eaLnBrk="1" hangingPunct="1">
              <a:lnSpc>
                <a:spcPct val="90000"/>
              </a:lnSpc>
              <a:buFont typeface="Wingdings" pitchFamily="2" charset="2"/>
              <a:buNone/>
            </a:pPr>
            <a:r>
              <a:rPr lang="lv-LV" sz="4400" b="1" dirty="0"/>
              <a:t>Palīga radīšana pēc aizlieguma</a:t>
            </a:r>
          </a:p>
        </p:txBody>
      </p:sp>
    </p:spTree>
    <p:extLst>
      <p:ext uri="{BB962C8B-B14F-4D97-AF65-F5344CB8AC3E}">
        <p14:creationId xmlns:p14="http://schemas.microsoft.com/office/powerpoint/2010/main" xmlns="" val="2538279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2"/>
                                        </p:tgtEl>
                                        <p:attrNameLst>
                                          <p:attrName>style.visibility</p:attrName>
                                        </p:attrNameLst>
                                      </p:cBhvr>
                                      <p:to>
                                        <p:strVal val="visible"/>
                                      </p:to>
                                    </p:set>
                                    <p:animEffect transition="in" filter="fade">
                                      <p:cBhvr>
                                        <p:cTn id="11" dur="2000"/>
                                        <p:tgtEl>
                                          <p:spTgt spid="4102"/>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10244">
                                            <p:txEl>
                                              <p:pRg st="0" end="0"/>
                                            </p:txEl>
                                          </p:spTgt>
                                        </p:tgtEl>
                                        <p:attrNameLst>
                                          <p:attrName>style.visibility</p:attrName>
                                        </p:attrNameLst>
                                      </p:cBhvr>
                                      <p:to>
                                        <p:strVal val="visible"/>
                                      </p:to>
                                    </p:set>
                                    <p:anim calcmode="lin" valueType="num">
                                      <p:cBhvr additive="base">
                                        <p:cTn id="15"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4149080"/>
            <a:ext cx="5580112" cy="1783556"/>
          </a:xfrm>
        </p:spPr>
        <p:txBody>
          <a:bodyPr>
            <a:noAutofit/>
          </a:bodyPr>
          <a:lstStyle/>
          <a:p>
            <a:pPr marL="0" indent="0">
              <a:spcBef>
                <a:spcPts val="0"/>
              </a:spcBef>
            </a:pPr>
            <a:r>
              <a:rPr lang="lv-LV" sz="2800" b="1" dirty="0" smtClean="0"/>
              <a:t>Velns </a:t>
            </a:r>
            <a:r>
              <a:rPr lang="lv-LV" sz="2800" b="1" dirty="0"/>
              <a:t>uzbrūk tēviem</a:t>
            </a:r>
            <a:r>
              <a:rPr lang="lv-LV" sz="2800" dirty="0"/>
              <a:t>, jo viņš zina,  jo zina, ja viņam izdosies </a:t>
            </a:r>
            <a:r>
              <a:rPr lang="lv-LV" sz="2800" b="1" dirty="0"/>
              <a:t>novest no   ceļa</a:t>
            </a:r>
            <a:r>
              <a:rPr lang="lv-LV" sz="2800" dirty="0"/>
              <a:t> tēvus, tad viņš būs </a:t>
            </a:r>
            <a:r>
              <a:rPr lang="lv-LV" sz="2800" b="1" dirty="0"/>
              <a:t>padarījis</a:t>
            </a:r>
            <a:r>
              <a:rPr lang="lv-LV" sz="2800" dirty="0"/>
              <a:t>    šos tēvus </a:t>
            </a:r>
            <a:r>
              <a:rPr lang="lv-LV" sz="2800" b="1" dirty="0"/>
              <a:t>nederīgus sabiedrībai</a:t>
            </a:r>
            <a:r>
              <a:rPr lang="lv-LV" sz="2800" dirty="0" smtClean="0"/>
              <a:t>.</a:t>
            </a:r>
            <a:endParaRPr lang="lv-LV" sz="2800" dirty="0"/>
          </a:p>
        </p:txBody>
      </p:sp>
      <p:sp>
        <p:nvSpPr>
          <p:cNvPr id="4" name="Rectangle 2"/>
          <p:cNvSpPr>
            <a:spLocks noGrp="1" noChangeArrowheads="1"/>
          </p:cNvSpPr>
          <p:nvPr>
            <p:ph type="title" idx="4294967295"/>
          </p:nvPr>
        </p:nvSpPr>
        <p:spPr>
          <a:xfrm>
            <a:off x="0" y="6395"/>
            <a:ext cx="9144000" cy="638175"/>
          </a:xfrm>
        </p:spPr>
        <p:txBody>
          <a:bodyPr/>
          <a:lstStyle/>
          <a:p>
            <a:pPr algn="ctr" eaLnBrk="1" hangingPunct="1"/>
            <a:r>
              <a:rPr lang="lv-LV" sz="4000" b="1" dirty="0">
                <a:latin typeface="Tahoma" pitchFamily="34" charset="0"/>
                <a:ea typeface="+mn-ea"/>
                <a:cs typeface="+mn-cs"/>
              </a:rPr>
              <a:t>Velna uzbrukumi tēviem</a:t>
            </a:r>
          </a:p>
        </p:txBody>
      </p:sp>
      <p:pic>
        <p:nvPicPr>
          <p:cNvPr id="10242" name="Picture 2" descr="Temptation Of A Businessman With Angel And Devil Stock Photo, Picture And  Royalty Free Image. Image 30181666."/>
          <p:cNvPicPr>
            <a:picLocks noChangeAspect="1" noChangeArrowheads="1"/>
          </p:cNvPicPr>
          <p:nvPr/>
        </p:nvPicPr>
        <p:blipFill>
          <a:blip r:embed="rId2" cstate="print"/>
          <a:srcRect l="19583" r="13220"/>
          <a:stretch>
            <a:fillRect/>
          </a:stretch>
        </p:blipFill>
        <p:spPr bwMode="auto">
          <a:xfrm>
            <a:off x="5508104" y="1436590"/>
            <a:ext cx="3447383" cy="5421410"/>
          </a:xfrm>
          <a:prstGeom prst="rect">
            <a:avLst/>
          </a:prstGeom>
          <a:ln>
            <a:noFill/>
          </a:ln>
          <a:effectLst>
            <a:softEdge rad="112500"/>
          </a:effectLst>
        </p:spPr>
      </p:pic>
      <p:sp>
        <p:nvSpPr>
          <p:cNvPr id="5" name="Rectangle 3"/>
          <p:cNvSpPr txBox="1">
            <a:spLocks noChangeArrowheads="1"/>
          </p:cNvSpPr>
          <p:nvPr/>
        </p:nvSpPr>
        <p:spPr bwMode="auto">
          <a:xfrm>
            <a:off x="0" y="565324"/>
            <a:ext cx="9144000" cy="17835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p>
            <a:pPr marL="0" marR="0" lvl="0" indent="0" algn="l" defTabSz="914400" rtl="0" eaLnBrk="0" fontAlgn="base" latinLnBrk="0" hangingPunct="0">
              <a:lnSpc>
                <a:spcPct val="100000"/>
              </a:lnSpc>
              <a:spcBef>
                <a:spcPts val="0"/>
              </a:spcBef>
              <a:spcAft>
                <a:spcPct val="0"/>
              </a:spcAft>
              <a:buClrTx/>
              <a:buSzTx/>
              <a:tabLst/>
              <a:defRPr/>
            </a:pPr>
            <a:r>
              <a:rPr kumimoji="0" lang="lv-LV" sz="3200" b="0" i="1" u="none" strike="noStrike" kern="0" cap="none" spc="0" normalizeH="0" baseline="0" noProof="0" dirty="0" smtClean="0">
                <a:ln>
                  <a:noFill/>
                </a:ln>
                <a:solidFill>
                  <a:schemeClr val="tx1"/>
                </a:solidFill>
                <a:effectLst/>
                <a:uLnTx/>
                <a:uFillTx/>
                <a:latin typeface="+mn-lt"/>
                <a:ea typeface="+mn-ea"/>
                <a:cs typeface="+mn-cs"/>
              </a:rPr>
              <a:t>„</a:t>
            </a:r>
            <a:r>
              <a:rPr kumimoji="0" lang="en-US" sz="3200" b="1" i="0" u="none" strike="noStrike" kern="0" cap="none" spc="0" normalizeH="0" baseline="0" noProof="0" dirty="0" smtClean="0">
                <a:ln>
                  <a:noFill/>
                </a:ln>
                <a:solidFill>
                  <a:schemeClr val="tx1"/>
                </a:solidFill>
                <a:effectLst/>
                <a:uLnTx/>
                <a:uFillTx/>
                <a:latin typeface="+mn-lt"/>
                <a:ea typeface="+mn-ea"/>
                <a:cs typeface="+mn-cs"/>
              </a:rPr>
              <a:t> </a:t>
            </a:r>
            <a:r>
              <a:rPr kumimoji="0" lang="en-US" sz="3200" b="0" i="1" u="none" strike="noStrike" kern="0" cap="none" spc="0" normalizeH="0" baseline="0" noProof="0" dirty="0" err="1" smtClean="0">
                <a:ln>
                  <a:noFill/>
                </a:ln>
                <a:solidFill>
                  <a:schemeClr val="tx1"/>
                </a:solidFill>
                <a:effectLst/>
                <a:uLnTx/>
                <a:uFillTx/>
                <a:latin typeface="+mn-lt"/>
                <a:ea typeface="+mn-ea"/>
                <a:cs typeface="+mn-cs"/>
              </a:rPr>
              <a:t>ja</a:t>
            </a:r>
            <a:r>
              <a:rPr kumimoji="0" lang="en-US" sz="3200" b="0" i="1" u="none" strike="noStrike" kern="0" cap="none" spc="0" normalizeH="0" baseline="0" noProof="0" dirty="0" smtClean="0">
                <a:ln>
                  <a:noFill/>
                </a:ln>
                <a:solidFill>
                  <a:schemeClr val="tx1"/>
                </a:solidFill>
                <a:effectLst/>
                <a:uLnTx/>
                <a:uFillTx/>
                <a:latin typeface="+mn-lt"/>
                <a:ea typeface="+mn-ea"/>
                <a:cs typeface="+mn-cs"/>
              </a:rPr>
              <a:t> </a:t>
            </a:r>
            <a:r>
              <a:rPr kumimoji="0" lang="en-US" sz="3200" b="0" i="1" u="none" strike="noStrike" kern="0" cap="none" spc="0" normalizeH="0" baseline="0" noProof="0" dirty="0" err="1" smtClean="0">
                <a:ln>
                  <a:noFill/>
                </a:ln>
                <a:solidFill>
                  <a:schemeClr val="tx1"/>
                </a:solidFill>
                <a:effectLst/>
                <a:uLnTx/>
                <a:uFillTx/>
                <a:latin typeface="+mn-lt"/>
                <a:ea typeface="+mn-ea"/>
                <a:cs typeface="+mn-cs"/>
              </a:rPr>
              <a:t>kas</a:t>
            </a:r>
            <a:r>
              <a:rPr kumimoji="0" lang="en-US" sz="3200" b="0" i="1" u="none" strike="noStrike" kern="0" cap="none" spc="0" normalizeH="0" baseline="0" noProof="0" dirty="0" smtClean="0">
                <a:ln>
                  <a:noFill/>
                </a:ln>
                <a:solidFill>
                  <a:schemeClr val="tx1"/>
                </a:solidFill>
                <a:effectLst/>
                <a:uLnTx/>
                <a:uFillTx/>
                <a:latin typeface="+mn-lt"/>
                <a:ea typeface="+mn-ea"/>
                <a:cs typeface="+mn-cs"/>
              </a:rPr>
              <a:t> </a:t>
            </a:r>
            <a:r>
              <a:rPr kumimoji="0" lang="en-US" sz="3200" b="0" i="1" u="none" strike="noStrike" kern="0" cap="none" spc="0" normalizeH="0" baseline="0" noProof="0" dirty="0" err="1" smtClean="0">
                <a:ln>
                  <a:noFill/>
                </a:ln>
                <a:solidFill>
                  <a:schemeClr val="tx1"/>
                </a:solidFill>
                <a:effectLst/>
                <a:uLnTx/>
                <a:uFillTx/>
                <a:latin typeface="+mn-lt"/>
                <a:ea typeface="+mn-ea"/>
                <a:cs typeface="+mn-cs"/>
              </a:rPr>
              <a:t>neprot</a:t>
            </a:r>
            <a:r>
              <a:rPr kumimoji="0" lang="en-US" sz="3200" b="0" i="1" u="none" strike="noStrike" kern="0" cap="none" spc="0" normalizeH="0" baseline="0" noProof="0" dirty="0" smtClean="0">
                <a:ln>
                  <a:noFill/>
                </a:ln>
                <a:solidFill>
                  <a:schemeClr val="tx1"/>
                </a:solidFill>
                <a:effectLst/>
                <a:uLnTx/>
                <a:uFillTx/>
                <a:latin typeface="+mn-lt"/>
                <a:ea typeface="+mn-ea"/>
                <a:cs typeface="+mn-cs"/>
              </a:rPr>
              <a:t> </a:t>
            </a:r>
            <a:r>
              <a:rPr kumimoji="0" lang="en-US" sz="3200" b="0" i="1" u="none" strike="noStrike" kern="0" cap="none" spc="0" normalizeH="0" baseline="0" noProof="0" dirty="0" err="1" smtClean="0">
                <a:ln>
                  <a:noFill/>
                </a:ln>
                <a:solidFill>
                  <a:schemeClr val="tx1"/>
                </a:solidFill>
                <a:effectLst/>
                <a:uLnTx/>
                <a:uFillTx/>
                <a:latin typeface="+mn-lt"/>
                <a:ea typeface="+mn-ea"/>
                <a:cs typeface="+mn-cs"/>
              </a:rPr>
              <a:t>valdīt</a:t>
            </a:r>
            <a:r>
              <a:rPr kumimoji="0" lang="en-US" sz="3200" b="0" i="1" u="none" strike="noStrike" kern="0" cap="none" spc="0" normalizeH="0" baseline="0" noProof="0" dirty="0" smtClean="0">
                <a:ln>
                  <a:noFill/>
                </a:ln>
                <a:solidFill>
                  <a:schemeClr val="tx1"/>
                </a:solidFill>
                <a:effectLst/>
                <a:uLnTx/>
                <a:uFillTx/>
                <a:latin typeface="+mn-lt"/>
                <a:ea typeface="+mn-ea"/>
                <a:cs typeface="+mn-cs"/>
              </a:rPr>
              <a:t> </a:t>
            </a:r>
            <a:r>
              <a:rPr kumimoji="0" lang="en-US" sz="3200" b="0" i="1" u="none" strike="noStrike" kern="0" cap="none" spc="0" normalizeH="0" baseline="0" noProof="0" dirty="0" err="1" smtClean="0">
                <a:ln>
                  <a:noFill/>
                </a:ln>
                <a:solidFill>
                  <a:schemeClr val="tx1"/>
                </a:solidFill>
                <a:effectLst/>
                <a:uLnTx/>
                <a:uFillTx/>
                <a:latin typeface="+mn-lt"/>
                <a:ea typeface="+mn-ea"/>
                <a:cs typeface="+mn-cs"/>
              </a:rPr>
              <a:t>sava</a:t>
            </a:r>
            <a:r>
              <a:rPr kumimoji="0" lang="en-US" sz="3200" b="0" i="1" u="none" strike="noStrike" kern="0" cap="none" spc="0" normalizeH="0" baseline="0" noProof="0" dirty="0" smtClean="0">
                <a:ln>
                  <a:noFill/>
                </a:ln>
                <a:solidFill>
                  <a:schemeClr val="tx1"/>
                </a:solidFill>
                <a:effectLst/>
                <a:uLnTx/>
                <a:uFillTx/>
                <a:latin typeface="+mn-lt"/>
                <a:ea typeface="+mn-ea"/>
                <a:cs typeface="+mn-cs"/>
              </a:rPr>
              <a:t> </a:t>
            </a:r>
            <a:r>
              <a:rPr kumimoji="0" lang="en-US" sz="3200" b="0" i="1" u="none" strike="noStrike" kern="0" cap="none" spc="0" normalizeH="0" baseline="0" noProof="0" dirty="0" err="1" smtClean="0">
                <a:ln>
                  <a:noFill/>
                </a:ln>
                <a:solidFill>
                  <a:schemeClr val="tx1"/>
                </a:solidFill>
                <a:effectLst/>
                <a:uLnTx/>
                <a:uFillTx/>
                <a:latin typeface="+mn-lt"/>
                <a:ea typeface="+mn-ea"/>
                <a:cs typeface="+mn-cs"/>
              </a:rPr>
              <a:t>paša</a:t>
            </a:r>
            <a:r>
              <a:rPr kumimoji="0" lang="en-US" sz="3200" b="0" i="1" u="none" strike="noStrike" kern="0" cap="none" spc="0" normalizeH="0" baseline="0" noProof="0" dirty="0" smtClean="0">
                <a:ln>
                  <a:noFill/>
                </a:ln>
                <a:solidFill>
                  <a:schemeClr val="tx1"/>
                </a:solidFill>
                <a:effectLst/>
                <a:uLnTx/>
                <a:uFillTx/>
                <a:latin typeface="+mn-lt"/>
                <a:ea typeface="+mn-ea"/>
                <a:cs typeface="+mn-cs"/>
              </a:rPr>
              <a:t> </a:t>
            </a:r>
            <a:r>
              <a:rPr kumimoji="0" lang="en-US" sz="3200" b="0" i="1" u="none" strike="noStrike" kern="0" cap="none" spc="0" normalizeH="0" baseline="0" noProof="0" dirty="0" err="1" smtClean="0">
                <a:ln>
                  <a:noFill/>
                </a:ln>
                <a:solidFill>
                  <a:schemeClr val="tx1"/>
                </a:solidFill>
                <a:effectLst/>
                <a:uLnTx/>
                <a:uFillTx/>
                <a:latin typeface="+mn-lt"/>
                <a:ea typeface="+mn-ea"/>
                <a:cs typeface="+mn-cs"/>
              </a:rPr>
              <a:t>namu</a:t>
            </a:r>
            <a:r>
              <a:rPr kumimoji="0" lang="en-US" sz="3200" b="0" i="1" u="none" strike="noStrike" kern="0" cap="none" spc="0" normalizeH="0" baseline="0" noProof="0" dirty="0" smtClean="0">
                <a:ln>
                  <a:noFill/>
                </a:ln>
                <a:solidFill>
                  <a:schemeClr val="tx1"/>
                </a:solidFill>
                <a:effectLst/>
                <a:uLnTx/>
                <a:uFillTx/>
                <a:latin typeface="+mn-lt"/>
                <a:ea typeface="+mn-ea"/>
                <a:cs typeface="+mn-cs"/>
              </a:rPr>
              <a:t>, </a:t>
            </a:r>
            <a:r>
              <a:rPr kumimoji="0" lang="en-US" sz="3200" b="0" i="1" u="none" strike="noStrike" kern="0" cap="none" spc="0" normalizeH="0" baseline="0" noProof="0" dirty="0" err="1" smtClean="0">
                <a:ln>
                  <a:noFill/>
                </a:ln>
                <a:solidFill>
                  <a:schemeClr val="tx1"/>
                </a:solidFill>
                <a:effectLst/>
                <a:uLnTx/>
                <a:uFillTx/>
                <a:latin typeface="+mn-lt"/>
                <a:ea typeface="+mn-ea"/>
                <a:cs typeface="+mn-cs"/>
              </a:rPr>
              <a:t>kā</a:t>
            </a:r>
            <a:r>
              <a:rPr kumimoji="0" lang="en-US" sz="3200" b="0" i="1" u="none" strike="noStrike" kern="0" cap="none" spc="0" normalizeH="0" baseline="0" noProof="0" dirty="0" smtClean="0">
                <a:ln>
                  <a:noFill/>
                </a:ln>
                <a:solidFill>
                  <a:schemeClr val="tx1"/>
                </a:solidFill>
                <a:effectLst/>
                <a:uLnTx/>
                <a:uFillTx/>
                <a:latin typeface="+mn-lt"/>
                <a:ea typeface="+mn-ea"/>
                <a:cs typeface="+mn-cs"/>
              </a:rPr>
              <a:t> </a:t>
            </a:r>
            <a:r>
              <a:rPr kumimoji="0" lang="en-US" sz="3200" b="0" i="1" u="none" strike="noStrike" kern="0" cap="none" spc="0" normalizeH="0" baseline="0" noProof="0" dirty="0" err="1" smtClean="0">
                <a:ln>
                  <a:noFill/>
                </a:ln>
                <a:solidFill>
                  <a:schemeClr val="tx1"/>
                </a:solidFill>
                <a:effectLst/>
                <a:uLnTx/>
                <a:uFillTx/>
                <a:latin typeface="+mn-lt"/>
                <a:ea typeface="+mn-ea"/>
                <a:cs typeface="+mn-cs"/>
              </a:rPr>
              <a:t>tas</a:t>
            </a:r>
            <a:r>
              <a:rPr kumimoji="0" lang="en-US" sz="3200" b="0" i="1" u="none" strike="noStrike" kern="0" cap="none" spc="0" normalizeH="0" baseline="0" noProof="0" dirty="0" smtClean="0">
                <a:ln>
                  <a:noFill/>
                </a:ln>
                <a:solidFill>
                  <a:schemeClr val="tx1"/>
                </a:solidFill>
                <a:effectLst/>
                <a:uLnTx/>
                <a:uFillTx/>
                <a:latin typeface="+mn-lt"/>
                <a:ea typeface="+mn-ea"/>
                <a:cs typeface="+mn-cs"/>
              </a:rPr>
              <a:t> </a:t>
            </a:r>
            <a:r>
              <a:rPr kumimoji="0" lang="en-US" sz="3200" b="0" i="1" u="none" strike="noStrike" kern="0" cap="none" spc="0" normalizeH="0" baseline="0" noProof="0" dirty="0" err="1" smtClean="0">
                <a:ln>
                  <a:noFill/>
                </a:ln>
                <a:solidFill>
                  <a:schemeClr val="tx1"/>
                </a:solidFill>
                <a:effectLst/>
                <a:uLnTx/>
                <a:uFillTx/>
                <a:latin typeface="+mn-lt"/>
                <a:ea typeface="+mn-ea"/>
                <a:cs typeface="+mn-cs"/>
              </a:rPr>
              <a:t>gādās</a:t>
            </a:r>
            <a:r>
              <a:rPr kumimoji="0" lang="en-US" sz="3200" b="0" i="1" u="none" strike="noStrike" kern="0" cap="none" spc="0" normalizeH="0" baseline="0" noProof="0" dirty="0" smtClean="0">
                <a:ln>
                  <a:noFill/>
                </a:ln>
                <a:solidFill>
                  <a:schemeClr val="tx1"/>
                </a:solidFill>
                <a:effectLst/>
                <a:uLnTx/>
                <a:uFillTx/>
                <a:latin typeface="+mn-lt"/>
                <a:ea typeface="+mn-ea"/>
                <a:cs typeface="+mn-cs"/>
              </a:rPr>
              <a:t> par </a:t>
            </a:r>
            <a:r>
              <a:rPr kumimoji="0" lang="en-US" sz="3200" b="0" i="1" u="none" strike="noStrike" kern="0" cap="none" spc="0" normalizeH="0" baseline="0" noProof="0" dirty="0" err="1" smtClean="0">
                <a:ln>
                  <a:noFill/>
                </a:ln>
                <a:solidFill>
                  <a:schemeClr val="tx1"/>
                </a:solidFill>
                <a:effectLst/>
                <a:uLnTx/>
                <a:uFillTx/>
                <a:latin typeface="+mn-lt"/>
                <a:ea typeface="+mn-ea"/>
                <a:cs typeface="+mn-cs"/>
              </a:rPr>
              <a:t>Dieva</a:t>
            </a:r>
            <a:r>
              <a:rPr kumimoji="0" lang="en-US" sz="3200" b="0" i="1" u="none" strike="noStrike" kern="0" cap="none" spc="0" normalizeH="0" baseline="0" noProof="0" dirty="0" smtClean="0">
                <a:ln>
                  <a:noFill/>
                </a:ln>
                <a:solidFill>
                  <a:schemeClr val="tx1"/>
                </a:solidFill>
                <a:effectLst/>
                <a:uLnTx/>
                <a:uFillTx/>
                <a:latin typeface="+mn-lt"/>
                <a:ea typeface="+mn-ea"/>
                <a:cs typeface="+mn-cs"/>
              </a:rPr>
              <a:t> </a:t>
            </a:r>
            <a:r>
              <a:rPr kumimoji="0" lang="en-US" sz="3200" b="0" i="1" u="none" strike="noStrike" kern="0" cap="none" spc="0" normalizeH="0" baseline="0" noProof="0" dirty="0" err="1" smtClean="0">
                <a:ln>
                  <a:noFill/>
                </a:ln>
                <a:solidFill>
                  <a:schemeClr val="tx1"/>
                </a:solidFill>
                <a:effectLst/>
                <a:uLnTx/>
                <a:uFillTx/>
                <a:latin typeface="+mn-lt"/>
                <a:ea typeface="+mn-ea"/>
                <a:cs typeface="+mn-cs"/>
              </a:rPr>
              <a:t>draudzi</a:t>
            </a:r>
            <a:r>
              <a:rPr kumimoji="0" lang="lv-LV" sz="3200" b="0" i="1" u="none" strike="noStrike" kern="0" cap="none" spc="0" normalizeH="0" baseline="0" noProof="0" dirty="0" smtClean="0">
                <a:ln>
                  <a:noFill/>
                </a:ln>
                <a:solidFill>
                  <a:schemeClr val="tx1"/>
                </a:solidFill>
                <a:effectLst/>
                <a:uLnTx/>
                <a:uFillTx/>
                <a:latin typeface="+mn-lt"/>
                <a:ea typeface="+mn-ea"/>
                <a:cs typeface="+mn-cs"/>
              </a:rPr>
              <a:t>.” (1.Tim.3:5)</a:t>
            </a:r>
            <a:endParaRPr kumimoji="0" lang="lv-LV" sz="3200" b="0" i="1" u="none" strike="noStrike" kern="0" cap="none" spc="0" normalizeH="0" baseline="0" noProof="0" dirty="0">
              <a:ln>
                <a:noFill/>
              </a:ln>
              <a:solidFill>
                <a:schemeClr val="tx1"/>
              </a:solidFill>
              <a:effectLst/>
              <a:uLnTx/>
              <a:uFillTx/>
              <a:latin typeface="+mn-lt"/>
              <a:ea typeface="+mn-ea"/>
              <a:cs typeface="+mn-cs"/>
            </a:endParaRPr>
          </a:p>
        </p:txBody>
      </p:sp>
      <p:sp>
        <p:nvSpPr>
          <p:cNvPr id="6" name="Rounded Rectangle 5"/>
          <p:cNvSpPr/>
          <p:nvPr/>
        </p:nvSpPr>
        <p:spPr>
          <a:xfrm>
            <a:off x="323528" y="1844824"/>
            <a:ext cx="4968552" cy="1656184"/>
          </a:xfrm>
          <a:prstGeom prst="roundRect">
            <a:avLst/>
          </a:prstGeom>
          <a:solidFill>
            <a:schemeClr val="accent1">
              <a:alpha val="8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800" b="1" dirty="0" smtClean="0">
                <a:solidFill>
                  <a:schemeClr val="tx1"/>
                </a:solidFill>
              </a:rPr>
              <a:t>Tēva amatā </a:t>
            </a:r>
            <a:r>
              <a:rPr lang="lv-LV" sz="3200" b="1" dirty="0" smtClean="0">
                <a:solidFill>
                  <a:schemeClr val="tx1"/>
                </a:solidFill>
              </a:rPr>
              <a:t>balstās visi </a:t>
            </a:r>
            <a:r>
              <a:rPr lang="lv-LV" sz="4000" b="1" dirty="0" smtClean="0">
                <a:solidFill>
                  <a:schemeClr val="tx1"/>
                </a:solidFill>
              </a:rPr>
              <a:t>priekšnieka amati</a:t>
            </a:r>
            <a:r>
              <a:rPr lang="lv-LV" sz="3200" b="1" dirty="0" smtClean="0">
                <a:solidFill>
                  <a:schemeClr val="tx1"/>
                </a:solidFill>
              </a:rPr>
              <a:t>.</a:t>
            </a:r>
            <a:endParaRPr lang="en-US" sz="3200" b="1" dirty="0" smtClean="0">
              <a:solidFill>
                <a:schemeClr val="tx1"/>
              </a:solidFill>
            </a:endParaRPr>
          </a:p>
        </p:txBody>
      </p:sp>
    </p:spTree>
    <p:extLst>
      <p:ext uri="{BB962C8B-B14F-4D97-AF65-F5344CB8AC3E}">
        <p14:creationId xmlns:p14="http://schemas.microsoft.com/office/powerpoint/2010/main" xmlns="" val="3906897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42"/>
                                        </p:tgtEl>
                                        <p:attrNameLst>
                                          <p:attrName>style.visibility</p:attrName>
                                        </p:attrNameLst>
                                      </p:cBhvr>
                                      <p:to>
                                        <p:strVal val="visible"/>
                                      </p:to>
                                    </p:set>
                                    <p:animEffect transition="in" filter="fade">
                                      <p:cBhvr>
                                        <p:cTn id="11" dur="2000"/>
                                        <p:tgtEl>
                                          <p:spTgt spid="10242"/>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10244">
                                            <p:txEl>
                                              <p:pRg st="0" end="0"/>
                                            </p:txEl>
                                          </p:spTgt>
                                        </p:tgtEl>
                                        <p:attrNameLst>
                                          <p:attrName>style.visibility</p:attrName>
                                        </p:attrNameLst>
                                      </p:cBhvr>
                                      <p:to>
                                        <p:strVal val="visible"/>
                                      </p:to>
                                    </p:set>
                                    <p:anim calcmode="lin" valueType="num">
                                      <p:cBhvr additive="base">
                                        <p:cTn id="15"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grpId="0" nodeType="after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anim calcmode="lin" valueType="num">
                                      <p:cBhvr additive="base">
                                        <p:cTn id="2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uiExpand="1" build="p" autoUpdateAnimBg="0" advAuto="0"/>
      <p:bldP spid="4" grpId="0" autoUpdateAnimBg="0"/>
      <p:bldP spid="5" grpId="0" build="p" autoUpdateAnimBg="0" advAuto="0"/>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9" name="Picture 5" descr="greka kri$ana2"/>
          <p:cNvPicPr>
            <a:picLocks noChangeAspect="1" noChangeArrowheads="1"/>
          </p:cNvPicPr>
          <p:nvPr/>
        </p:nvPicPr>
        <p:blipFill>
          <a:blip r:embed="rId2" cstate="print"/>
          <a:srcRect/>
          <a:stretch>
            <a:fillRect/>
          </a:stretch>
        </p:blipFill>
        <p:spPr bwMode="auto">
          <a:xfrm>
            <a:off x="251520" y="2348880"/>
            <a:ext cx="5688124" cy="3701875"/>
          </a:xfrm>
          <a:prstGeom prst="rect">
            <a:avLst/>
          </a:prstGeom>
          <a:ln>
            <a:noFill/>
          </a:ln>
          <a:effectLst>
            <a:softEdge rad="112500"/>
          </a:effectLst>
        </p:spPr>
      </p:pic>
      <p:sp>
        <p:nvSpPr>
          <p:cNvPr id="7170" name="Slide Number Placeholder 6"/>
          <p:cNvSpPr>
            <a:spLocks noGrp="1"/>
          </p:cNvSpPr>
          <p:nvPr>
            <p:ph type="sldNum" sz="quarter" idx="12"/>
          </p:nvPr>
        </p:nvSpPr>
        <p:spPr>
          <a:noFill/>
        </p:spPr>
        <p:txBody>
          <a:bodyPr/>
          <a:lstStyle/>
          <a:p>
            <a:fld id="{BBA0C088-3771-4832-83BA-98E73BF1A6C6}" type="slidenum">
              <a:rPr lang="en-US" smtClean="0"/>
              <a:pPr/>
              <a:t>7</a:t>
            </a:fld>
            <a:endParaRPr lang="en-US"/>
          </a:p>
        </p:txBody>
      </p:sp>
      <p:sp>
        <p:nvSpPr>
          <p:cNvPr id="47106" name="Rectangle 2"/>
          <p:cNvSpPr>
            <a:spLocks noGrp="1" noChangeArrowheads="1"/>
          </p:cNvSpPr>
          <p:nvPr>
            <p:ph type="title"/>
          </p:nvPr>
        </p:nvSpPr>
        <p:spPr>
          <a:xfrm>
            <a:off x="428625" y="0"/>
            <a:ext cx="8229600" cy="706438"/>
          </a:xfrm>
        </p:spPr>
        <p:txBody>
          <a:bodyPr/>
          <a:lstStyle/>
          <a:p>
            <a:pPr marL="762000" indent="-762000" eaLnBrk="1" hangingPunct="1">
              <a:defRPr/>
            </a:pPr>
            <a:r>
              <a:rPr lang="lv-LV" b="1" dirty="0" smtClean="0">
                <a:solidFill>
                  <a:schemeClr val="tx1"/>
                </a:solidFill>
              </a:rPr>
              <a:t>Velna stratēģija arī šodien</a:t>
            </a:r>
            <a:endParaRPr lang="en-US" b="1" dirty="0">
              <a:solidFill>
                <a:schemeClr val="tx1"/>
              </a:solidFill>
            </a:endParaRPr>
          </a:p>
        </p:txBody>
      </p:sp>
      <p:sp>
        <p:nvSpPr>
          <p:cNvPr id="47108" name="Rectangle 4"/>
          <p:cNvSpPr>
            <a:spLocks noChangeArrowheads="1"/>
          </p:cNvSpPr>
          <p:nvPr/>
        </p:nvSpPr>
        <p:spPr bwMode="auto">
          <a:xfrm>
            <a:off x="0" y="584684"/>
            <a:ext cx="9144000" cy="1643527"/>
          </a:xfrm>
          <a:prstGeom prst="rect">
            <a:avLst/>
          </a:prstGeom>
          <a:noFill/>
          <a:ln w="9525">
            <a:noFill/>
            <a:miter lim="800000"/>
            <a:headEnd/>
            <a:tailEnd/>
          </a:ln>
        </p:spPr>
        <p:txBody>
          <a:bodyPr wrap="square">
            <a:spAutoFit/>
          </a:bodyPr>
          <a:lstStyle/>
          <a:p>
            <a:pPr eaLnBrk="1" hangingPunct="1">
              <a:lnSpc>
                <a:spcPct val="90000"/>
              </a:lnSpc>
            </a:pPr>
            <a:r>
              <a:rPr lang="lv-LV" sz="2800" dirty="0"/>
              <a:t>“</a:t>
            </a:r>
            <a:r>
              <a:rPr lang="lv-LV" sz="2800" b="1" i="1" dirty="0"/>
              <a:t>Vai tad tiešām </a:t>
            </a:r>
            <a:r>
              <a:rPr lang="lv-LV" sz="2800" i="1" dirty="0"/>
              <a:t>Dievs ir teicis: neēdiet ne no viena koka dārzā?...</a:t>
            </a:r>
            <a:r>
              <a:rPr lang="lv-LV" sz="2800" dirty="0"/>
              <a:t> </a:t>
            </a:r>
            <a:r>
              <a:rPr lang="lv-LV" sz="2800" i="1" dirty="0"/>
              <a:t>Jūs </a:t>
            </a:r>
            <a:r>
              <a:rPr lang="lv-LV" sz="2800" b="1" i="1" dirty="0"/>
              <a:t>mirt nemirsit</a:t>
            </a:r>
            <a:r>
              <a:rPr lang="lv-LV" sz="2800" i="1" dirty="0"/>
              <a:t>,  bet Dievs zina, ka tanī dienā, kad jūs no tā ēdīsit, jūsu acis atvērsies un jūs </a:t>
            </a:r>
            <a:r>
              <a:rPr lang="lv-LV" sz="2800" b="1" i="1" dirty="0"/>
              <a:t>būsit kā Dievs</a:t>
            </a:r>
            <a:r>
              <a:rPr lang="lv-LV" sz="2800" i="1" dirty="0"/>
              <a:t>, zinādami labu un ļaunu?” </a:t>
            </a:r>
            <a:r>
              <a:rPr lang="lv-LV" sz="2400" dirty="0"/>
              <a:t>(1.Moz.3:1,4-5</a:t>
            </a:r>
            <a:r>
              <a:rPr lang="lv-LV" sz="2400" dirty="0" smtClean="0"/>
              <a:t>)</a:t>
            </a:r>
            <a:endParaRPr lang="lv-LV" sz="3200" b="1" dirty="0">
              <a:effectLst>
                <a:outerShdw blurRad="38100" dist="38100" dir="2700000" algn="tl">
                  <a:srgbClr val="000000">
                    <a:alpha val="43137"/>
                  </a:srgbClr>
                </a:outerShdw>
              </a:effectLst>
              <a:latin typeface="+mj-lt"/>
              <a:ea typeface="+mj-ea"/>
              <a:cs typeface="+mj-cs"/>
            </a:endParaRPr>
          </a:p>
        </p:txBody>
      </p:sp>
      <p:sp>
        <p:nvSpPr>
          <p:cNvPr id="6" name="Oval 5"/>
          <p:cNvSpPr/>
          <p:nvPr/>
        </p:nvSpPr>
        <p:spPr>
          <a:xfrm>
            <a:off x="4283968" y="2564904"/>
            <a:ext cx="4644516" cy="1008112"/>
          </a:xfrm>
          <a:prstGeom prst="ellipse">
            <a:avLst/>
          </a:prstGeom>
          <a:solidFill>
            <a:schemeClr val="accent1">
              <a:alpha val="8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a:solidFill>
                  <a:schemeClr val="tx1"/>
                </a:solidFill>
              </a:rPr>
              <a:t>1. Sēt </a:t>
            </a:r>
            <a:r>
              <a:rPr lang="lv-LV" sz="3600" b="1" dirty="0" smtClean="0">
                <a:solidFill>
                  <a:schemeClr val="tx1"/>
                </a:solidFill>
              </a:rPr>
              <a:t>šaubas</a:t>
            </a:r>
            <a:endParaRPr lang="en-US" sz="3600" b="1" dirty="0">
              <a:solidFill>
                <a:schemeClr val="tx1"/>
              </a:solidFill>
            </a:endParaRPr>
          </a:p>
        </p:txBody>
      </p:sp>
      <p:sp>
        <p:nvSpPr>
          <p:cNvPr id="7" name="Oval 6"/>
          <p:cNvSpPr/>
          <p:nvPr/>
        </p:nvSpPr>
        <p:spPr>
          <a:xfrm>
            <a:off x="5148064" y="5085184"/>
            <a:ext cx="3815916" cy="1044116"/>
          </a:xfrm>
          <a:prstGeom prst="ellipse">
            <a:avLst/>
          </a:prstGeom>
          <a:solidFill>
            <a:schemeClr val="accent1">
              <a:alpha val="7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a:solidFill>
                  <a:schemeClr val="tx1"/>
                </a:solidFill>
              </a:rPr>
              <a:t>3. Kārdināt</a:t>
            </a:r>
            <a:endParaRPr lang="en-US" sz="3600" b="1" dirty="0">
              <a:solidFill>
                <a:schemeClr val="tx1"/>
              </a:solidFill>
            </a:endParaRPr>
          </a:p>
        </p:txBody>
      </p:sp>
      <p:sp>
        <p:nvSpPr>
          <p:cNvPr id="8" name="Oval 7"/>
          <p:cNvSpPr/>
          <p:nvPr/>
        </p:nvSpPr>
        <p:spPr>
          <a:xfrm>
            <a:off x="5580112" y="3861048"/>
            <a:ext cx="3204356" cy="936104"/>
          </a:xfrm>
          <a:prstGeom prst="ellipse">
            <a:avLst/>
          </a:prstGeom>
          <a:solidFill>
            <a:schemeClr val="accent1">
              <a:alpha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a:solidFill>
                  <a:schemeClr val="tx1"/>
                </a:solidFill>
              </a:rPr>
              <a:t>2. Melot</a:t>
            </a:r>
            <a:endParaRPr lang="en-US" sz="3600" b="1" dirty="0">
              <a:solidFill>
                <a:schemeClr val="tx1"/>
              </a:solidFill>
            </a:endParaRPr>
          </a:p>
        </p:txBody>
      </p:sp>
      <p:sp>
        <p:nvSpPr>
          <p:cNvPr id="9" name="Rectangle 8"/>
          <p:cNvSpPr/>
          <p:nvPr/>
        </p:nvSpPr>
        <p:spPr>
          <a:xfrm>
            <a:off x="144016" y="6093296"/>
            <a:ext cx="8100392" cy="738664"/>
          </a:xfrm>
          <a:prstGeom prst="rect">
            <a:avLst/>
          </a:prstGeom>
        </p:spPr>
        <p:txBody>
          <a:bodyPr wrap="square">
            <a:spAutoFit/>
          </a:bodyPr>
          <a:lstStyle/>
          <a:p>
            <a:pPr marL="514350" indent="-514350" algn="ctr" eaLnBrk="1" hangingPunct="1">
              <a:lnSpc>
                <a:spcPct val="150000"/>
              </a:lnSpc>
            </a:pPr>
            <a:r>
              <a:rPr lang="lv-LV" sz="2800" b="1" dirty="0" smtClean="0"/>
              <a:t>Vai tu spētu izturēt šo kārdinājumu viņu vietā?</a:t>
            </a:r>
            <a:endParaRPr lang="lv-LV" sz="28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7106"/>
                                        </p:tgtEl>
                                        <p:attrNameLst>
                                          <p:attrName>style.visibility</p:attrName>
                                        </p:attrNameLst>
                                      </p:cBhvr>
                                      <p:to>
                                        <p:strVal val="visible"/>
                                      </p:to>
                                    </p:set>
                                    <p:anim calcmode="lin" valueType="num">
                                      <p:cBhvr additive="base">
                                        <p:cTn id="7" dur="500" fill="hold"/>
                                        <p:tgtEl>
                                          <p:spTgt spid="47106"/>
                                        </p:tgtEl>
                                        <p:attrNameLst>
                                          <p:attrName>ppt_x</p:attrName>
                                        </p:attrNameLst>
                                      </p:cBhvr>
                                      <p:tavLst>
                                        <p:tav tm="0">
                                          <p:val>
                                            <p:strVal val="#ppt_x"/>
                                          </p:val>
                                        </p:tav>
                                        <p:tav tm="100000">
                                          <p:val>
                                            <p:strVal val="#ppt_x"/>
                                          </p:val>
                                        </p:tav>
                                      </p:tavLst>
                                    </p:anim>
                                    <p:anim calcmode="lin" valueType="num">
                                      <p:cBhvr additive="base">
                                        <p:cTn id="8" dur="500" fill="hold"/>
                                        <p:tgtEl>
                                          <p:spTgt spid="47106"/>
                                        </p:tgtEl>
                                        <p:attrNameLst>
                                          <p:attrName>ppt_y</p:attrName>
                                        </p:attrNameLst>
                                      </p:cBhvr>
                                      <p:tavLst>
                                        <p:tav tm="0">
                                          <p:val>
                                            <p:strVal val="1+#ppt_h/2"/>
                                          </p:val>
                                        </p:tav>
                                        <p:tav tm="100000">
                                          <p:val>
                                            <p:strVal val="#ppt_y"/>
                                          </p:val>
                                        </p:tav>
                                      </p:tavLst>
                                    </p:anim>
                                  </p:childTnLst>
                                </p:cTn>
                              </p:par>
                              <p:par>
                                <p:cTn id="9" presetID="8" presetClass="entr" presetSubtype="16" fill="hold" nodeType="withEffect">
                                  <p:stCondLst>
                                    <p:cond delay="0"/>
                                  </p:stCondLst>
                                  <p:childTnLst>
                                    <p:set>
                                      <p:cBhvr>
                                        <p:cTn id="10" dur="1" fill="hold">
                                          <p:stCondLst>
                                            <p:cond delay="0"/>
                                          </p:stCondLst>
                                        </p:cTn>
                                        <p:tgtEl>
                                          <p:spTgt spid="47109"/>
                                        </p:tgtEl>
                                        <p:attrNameLst>
                                          <p:attrName>style.visibility</p:attrName>
                                        </p:attrNameLst>
                                      </p:cBhvr>
                                      <p:to>
                                        <p:strVal val="visible"/>
                                      </p:to>
                                    </p:set>
                                    <p:animEffect transition="in" filter="diamond(in)">
                                      <p:cBhvr>
                                        <p:cTn id="11" dur="2000"/>
                                        <p:tgtEl>
                                          <p:spTgt spid="47109"/>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47108">
                                            <p:txEl>
                                              <p:pRg st="0" end="0"/>
                                            </p:txEl>
                                          </p:spTgt>
                                        </p:tgtEl>
                                        <p:attrNameLst>
                                          <p:attrName>style.visibility</p:attrName>
                                        </p:attrNameLst>
                                      </p:cBhvr>
                                      <p:to>
                                        <p:strVal val="visible"/>
                                      </p:to>
                                    </p:set>
                                    <p:anim calcmode="lin" valueType="num">
                                      <p:cBhvr additive="base">
                                        <p:cTn id="15" dur="500" fill="hold"/>
                                        <p:tgtEl>
                                          <p:spTgt spid="47108">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7108">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30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par>
                          <p:cTn id="21" fill="hold">
                            <p:stCondLst>
                              <p:cond delay="50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0"/>
                                        <p:tgtEl>
                                          <p:spTgt spid="8"/>
                                        </p:tgtEl>
                                      </p:cBhvr>
                                    </p:animEffect>
                                  </p:childTnLst>
                                </p:cTn>
                              </p:par>
                            </p:childTnLst>
                          </p:cTn>
                        </p:par>
                        <p:par>
                          <p:cTn id="25" fill="hold">
                            <p:stCondLst>
                              <p:cond delay="10000"/>
                            </p:stCondLst>
                            <p:childTnLst>
                              <p:par>
                                <p:cTn id="26" presetID="10" presetClass="entr" presetSubtype="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0"/>
                                        <p:tgtEl>
                                          <p:spTgt spid="7"/>
                                        </p:tgtEl>
                                      </p:cBhvr>
                                    </p:animEffect>
                                  </p:childTnLst>
                                </p:cTn>
                              </p:par>
                            </p:childTnLst>
                          </p:cTn>
                        </p:par>
                        <p:par>
                          <p:cTn id="29" fill="hold">
                            <p:stCondLst>
                              <p:cond delay="15000"/>
                            </p:stCondLst>
                            <p:childTnLst>
                              <p:par>
                                <p:cTn id="30" presetID="10" presetClass="entr" presetSubtype="0"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p:bldP spid="6" grpId="0" animBg="1"/>
      <p:bldP spid="7" grpId="0" animBg="1"/>
      <p:bldP spid="8" grpId="0" animBg="1"/>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6"/>
          <p:cNvSpPr>
            <a:spLocks noGrp="1"/>
          </p:cNvSpPr>
          <p:nvPr>
            <p:ph type="sldNum" sz="quarter" idx="12"/>
          </p:nvPr>
        </p:nvSpPr>
        <p:spPr>
          <a:noFill/>
        </p:spPr>
        <p:txBody>
          <a:bodyPr/>
          <a:lstStyle/>
          <a:p>
            <a:fld id="{BBA0C088-3771-4832-83BA-98E73BF1A6C6}" type="slidenum">
              <a:rPr lang="en-US" smtClean="0"/>
              <a:pPr/>
              <a:t>8</a:t>
            </a:fld>
            <a:endParaRPr lang="en-US"/>
          </a:p>
        </p:txBody>
      </p:sp>
      <p:sp>
        <p:nvSpPr>
          <p:cNvPr id="47106" name="Rectangle 2"/>
          <p:cNvSpPr>
            <a:spLocks noGrp="1" noChangeArrowheads="1"/>
          </p:cNvSpPr>
          <p:nvPr>
            <p:ph type="title"/>
          </p:nvPr>
        </p:nvSpPr>
        <p:spPr>
          <a:xfrm>
            <a:off x="428625" y="0"/>
            <a:ext cx="8229600" cy="706438"/>
          </a:xfrm>
        </p:spPr>
        <p:txBody>
          <a:bodyPr/>
          <a:lstStyle/>
          <a:p>
            <a:pPr marL="762000" indent="-762000" eaLnBrk="1" hangingPunct="1">
              <a:defRPr/>
            </a:pPr>
            <a:r>
              <a:rPr lang="lv-LV" b="1" dirty="0">
                <a:solidFill>
                  <a:schemeClr val="tx1"/>
                </a:solidFill>
              </a:rPr>
              <a:t>Cilvēks krita grēkā!</a:t>
            </a:r>
            <a:endParaRPr lang="en-US" b="1" dirty="0">
              <a:solidFill>
                <a:schemeClr val="tx1"/>
              </a:solidFill>
            </a:endParaRPr>
          </a:p>
        </p:txBody>
      </p:sp>
      <p:sp>
        <p:nvSpPr>
          <p:cNvPr id="47108" name="Rectangle 4"/>
          <p:cNvSpPr>
            <a:spLocks noChangeArrowheads="1"/>
          </p:cNvSpPr>
          <p:nvPr/>
        </p:nvSpPr>
        <p:spPr bwMode="auto">
          <a:xfrm>
            <a:off x="0" y="476672"/>
            <a:ext cx="9144000" cy="1968231"/>
          </a:xfrm>
          <a:prstGeom prst="rect">
            <a:avLst/>
          </a:prstGeom>
          <a:noFill/>
          <a:ln w="9525">
            <a:noFill/>
            <a:miter lim="800000"/>
            <a:headEnd/>
            <a:tailEnd/>
          </a:ln>
        </p:spPr>
        <p:txBody>
          <a:bodyPr wrap="square">
            <a:spAutoFit/>
          </a:bodyPr>
          <a:lstStyle/>
          <a:p>
            <a:pPr eaLnBrk="1" hangingPunct="1">
              <a:lnSpc>
                <a:spcPct val="90000"/>
              </a:lnSpc>
            </a:pPr>
            <a:endParaRPr lang="lv-LV" sz="1100" dirty="0"/>
          </a:p>
          <a:p>
            <a:r>
              <a:rPr lang="lv-LV" sz="2800" i="1" dirty="0"/>
              <a:t>“Un sieva redzēja, ka koks ir </a:t>
            </a:r>
            <a:r>
              <a:rPr lang="lv-LV" sz="2800" b="1" i="1" dirty="0"/>
              <a:t>labs</a:t>
            </a:r>
            <a:r>
              <a:rPr lang="lv-LV" sz="2800" i="1" dirty="0"/>
              <a:t>, lai no tā ēstu, un ka tas jo </a:t>
            </a:r>
            <a:r>
              <a:rPr lang="lv-LV" sz="2800" b="1" i="1" dirty="0"/>
              <a:t>tīkams acīm </a:t>
            </a:r>
            <a:r>
              <a:rPr lang="lv-LV" sz="2800" i="1" dirty="0"/>
              <a:t>un </a:t>
            </a:r>
            <a:r>
              <a:rPr lang="lv-LV" sz="2800" b="1" i="1" dirty="0"/>
              <a:t>iekārojams</a:t>
            </a:r>
            <a:r>
              <a:rPr lang="lv-LV" sz="2800" i="1" dirty="0"/>
              <a:t>, ka </a:t>
            </a:r>
            <a:r>
              <a:rPr lang="lv-LV" sz="2800" b="1" i="1" dirty="0"/>
              <a:t>dara gudru</a:t>
            </a:r>
            <a:r>
              <a:rPr lang="lv-LV" sz="2800" i="1" dirty="0"/>
              <a:t>. Un viņa ņēma no tā augļiem un ēda, un deva arī savam vīram, kas bija ar viņu, un viņš ēda.” </a:t>
            </a:r>
            <a:r>
              <a:rPr lang="lv-LV" sz="2800" dirty="0"/>
              <a:t>(1.Moz.3:6)</a:t>
            </a:r>
          </a:p>
        </p:txBody>
      </p:sp>
      <p:pic>
        <p:nvPicPr>
          <p:cNvPr id="1026" name="Picture 2" descr="Opinion | What's So Good About Original Sin? - The New York Times"/>
          <p:cNvPicPr>
            <a:picLocks noChangeAspect="1" noChangeArrowheads="1"/>
          </p:cNvPicPr>
          <p:nvPr/>
        </p:nvPicPr>
        <p:blipFill>
          <a:blip r:embed="rId2" cstate="print"/>
          <a:srcRect/>
          <a:stretch>
            <a:fillRect/>
          </a:stretch>
        </p:blipFill>
        <p:spPr bwMode="auto">
          <a:xfrm>
            <a:off x="683568" y="3068960"/>
            <a:ext cx="7558550" cy="3789040"/>
          </a:xfrm>
          <a:prstGeom prst="rect">
            <a:avLst/>
          </a:prstGeom>
          <a:ln>
            <a:noFill/>
          </a:ln>
          <a:effectLst>
            <a:softEdge rad="112500"/>
          </a:effectLst>
        </p:spPr>
      </p:pic>
      <p:sp>
        <p:nvSpPr>
          <p:cNvPr id="8" name="Rectangle 7"/>
          <p:cNvSpPr/>
          <p:nvPr/>
        </p:nvSpPr>
        <p:spPr>
          <a:xfrm>
            <a:off x="0" y="2384884"/>
            <a:ext cx="9144000" cy="590931"/>
          </a:xfrm>
          <a:prstGeom prst="rect">
            <a:avLst/>
          </a:prstGeom>
        </p:spPr>
        <p:txBody>
          <a:bodyPr wrap="square">
            <a:spAutoFit/>
          </a:bodyPr>
          <a:lstStyle/>
          <a:p>
            <a:pPr algn="ctr" eaLnBrk="1" hangingPunct="1">
              <a:lnSpc>
                <a:spcPct val="90000"/>
              </a:lnSpc>
            </a:pPr>
            <a:r>
              <a:rPr lang="lv-LV" sz="3600" b="1" dirty="0"/>
              <a:t>Ādamam un Ievai bija izvēle </a:t>
            </a:r>
            <a:r>
              <a:rPr lang="lv-LV" sz="3600" b="1" dirty="0" smtClean="0"/>
              <a:t>paklausīt</a:t>
            </a:r>
            <a:endParaRPr lang="lv-LV" sz="3600" b="1" dirty="0"/>
          </a:p>
        </p:txBody>
      </p:sp>
      <p:sp>
        <p:nvSpPr>
          <p:cNvPr id="7" name="Oval 6"/>
          <p:cNvSpPr/>
          <p:nvPr/>
        </p:nvSpPr>
        <p:spPr>
          <a:xfrm>
            <a:off x="323528" y="3212976"/>
            <a:ext cx="2880320" cy="684076"/>
          </a:xfrm>
          <a:prstGeom prst="ellipse">
            <a:avLst/>
          </a:prstGeom>
          <a:solidFill>
            <a:schemeClr val="accent1">
              <a:alpha val="8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Dievam</a:t>
            </a:r>
            <a:endParaRPr lang="en-US" sz="2800" b="1" dirty="0">
              <a:solidFill>
                <a:schemeClr val="tx1"/>
              </a:solidFill>
            </a:endParaRPr>
          </a:p>
        </p:txBody>
      </p:sp>
      <p:sp>
        <p:nvSpPr>
          <p:cNvPr id="9" name="Oval 8"/>
          <p:cNvSpPr/>
          <p:nvPr/>
        </p:nvSpPr>
        <p:spPr>
          <a:xfrm>
            <a:off x="6084168" y="3104964"/>
            <a:ext cx="2880320" cy="684076"/>
          </a:xfrm>
          <a:prstGeom prst="ellipse">
            <a:avLst/>
          </a:prstGeom>
          <a:solidFill>
            <a:schemeClr val="accent1">
              <a:alpha val="8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Velnam</a:t>
            </a:r>
            <a:endParaRPr lang="en-US" sz="2800" b="1" dirty="0">
              <a:solidFill>
                <a:schemeClr val="tx1"/>
              </a:solidFill>
            </a:endParaRPr>
          </a:p>
        </p:txBody>
      </p:sp>
      <p:sp>
        <p:nvSpPr>
          <p:cNvPr id="10" name="Down Arrow 9"/>
          <p:cNvSpPr/>
          <p:nvPr/>
        </p:nvSpPr>
        <p:spPr bwMode="auto">
          <a:xfrm rot="3891989">
            <a:off x="3535191" y="2641229"/>
            <a:ext cx="432048" cy="1165606"/>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ahoma" pitchFamily="34" charset="0"/>
            </a:endParaRPr>
          </a:p>
        </p:txBody>
      </p:sp>
      <p:sp>
        <p:nvSpPr>
          <p:cNvPr id="11" name="Down Arrow 10"/>
          <p:cNvSpPr/>
          <p:nvPr/>
        </p:nvSpPr>
        <p:spPr bwMode="auto">
          <a:xfrm rot="17382858">
            <a:off x="5246629" y="2626257"/>
            <a:ext cx="432048" cy="1165606"/>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ahom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7106"/>
                                        </p:tgtEl>
                                        <p:attrNameLst>
                                          <p:attrName>style.visibility</p:attrName>
                                        </p:attrNameLst>
                                      </p:cBhvr>
                                      <p:to>
                                        <p:strVal val="visible"/>
                                      </p:to>
                                    </p:set>
                                    <p:anim calcmode="lin" valueType="num">
                                      <p:cBhvr additive="base">
                                        <p:cTn id="7" dur="500" fill="hold"/>
                                        <p:tgtEl>
                                          <p:spTgt spid="47106"/>
                                        </p:tgtEl>
                                        <p:attrNameLst>
                                          <p:attrName>ppt_x</p:attrName>
                                        </p:attrNameLst>
                                      </p:cBhvr>
                                      <p:tavLst>
                                        <p:tav tm="0">
                                          <p:val>
                                            <p:strVal val="#ppt_x"/>
                                          </p:val>
                                        </p:tav>
                                        <p:tav tm="100000">
                                          <p:val>
                                            <p:strVal val="#ppt_x"/>
                                          </p:val>
                                        </p:tav>
                                      </p:tavLst>
                                    </p:anim>
                                    <p:anim calcmode="lin" valueType="num">
                                      <p:cBhvr additive="base">
                                        <p:cTn id="8" dur="500" fill="hold"/>
                                        <p:tgtEl>
                                          <p:spTgt spid="4710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7108">
                                            <p:txEl>
                                              <p:pRg st="1" end="1"/>
                                            </p:txEl>
                                          </p:spTgt>
                                        </p:tgtEl>
                                        <p:attrNameLst>
                                          <p:attrName>style.visibility</p:attrName>
                                        </p:attrNameLst>
                                      </p:cBhvr>
                                      <p:to>
                                        <p:strVal val="visible"/>
                                      </p:to>
                                    </p:set>
                                    <p:anim calcmode="lin" valueType="num">
                                      <p:cBhvr additive="base">
                                        <p:cTn id="11" dur="500" fill="hold"/>
                                        <p:tgtEl>
                                          <p:spTgt spid="47108">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7108">
                                            <p:txEl>
                                              <p:pRg st="1" end="1"/>
                                            </p:txEl>
                                          </p:spTgt>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1026"/>
                                        </p:tgtEl>
                                        <p:attrNameLst>
                                          <p:attrName>style.visibility</p:attrName>
                                        </p:attrNameLst>
                                      </p:cBhvr>
                                      <p:to>
                                        <p:strVal val="visible"/>
                                      </p:to>
                                    </p:set>
                                    <p:anim calcmode="lin" valueType="num">
                                      <p:cBhvr additive="base">
                                        <p:cTn id="16" dur="500" fill="hold"/>
                                        <p:tgtEl>
                                          <p:spTgt spid="1026"/>
                                        </p:tgtEl>
                                        <p:attrNameLst>
                                          <p:attrName>ppt_x</p:attrName>
                                        </p:attrNameLst>
                                      </p:cBhvr>
                                      <p:tavLst>
                                        <p:tav tm="0">
                                          <p:val>
                                            <p:strVal val="#ppt_x"/>
                                          </p:val>
                                        </p:tav>
                                        <p:tav tm="100000">
                                          <p:val>
                                            <p:strVal val="#ppt_x"/>
                                          </p:val>
                                        </p:tav>
                                      </p:tavLst>
                                    </p:anim>
                                    <p:anim calcmode="lin" valueType="num">
                                      <p:cBhvr additive="base">
                                        <p:cTn id="17" dur="500" fill="hold"/>
                                        <p:tgtEl>
                                          <p:spTgt spid="1026"/>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anim calcmode="lin" valueType="num">
                                      <p:cBhvr additive="base">
                                        <p:cTn id="2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2000"/>
                                        <p:tgtEl>
                                          <p:spTgt spid="10"/>
                                        </p:tgtEl>
                                      </p:cBhvr>
                                    </p:animEffect>
                                  </p:childTnLst>
                                </p:cTn>
                              </p:par>
                            </p:childTnLst>
                          </p:cTn>
                        </p:par>
                        <p:par>
                          <p:cTn id="27" fill="hold">
                            <p:stCondLst>
                              <p:cond delay="3500"/>
                            </p:stCondLst>
                            <p:childTnLst>
                              <p:par>
                                <p:cTn id="28" presetID="10" presetClass="entr" presetSubtype="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2000"/>
                                        <p:tgtEl>
                                          <p:spTgt spid="7"/>
                                        </p:tgtEl>
                                      </p:cBhvr>
                                    </p:animEffect>
                                  </p:childTnLst>
                                </p:cTn>
                              </p:par>
                            </p:childTnLst>
                          </p:cTn>
                        </p:par>
                        <p:par>
                          <p:cTn id="31" fill="hold">
                            <p:stCondLst>
                              <p:cond delay="5500"/>
                            </p:stCondLst>
                            <p:childTnLst>
                              <p:par>
                                <p:cTn id="32" presetID="10" presetClass="entr" presetSubtype="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2000"/>
                                        <p:tgtEl>
                                          <p:spTgt spid="11"/>
                                        </p:tgtEl>
                                      </p:cBhvr>
                                    </p:animEffect>
                                  </p:childTnLst>
                                </p:cTn>
                              </p:par>
                            </p:childTnLst>
                          </p:cTn>
                        </p:par>
                        <p:par>
                          <p:cTn id="35" fill="hold">
                            <p:stCondLst>
                              <p:cond delay="7500"/>
                            </p:stCondLst>
                            <p:childTnLst>
                              <p:par>
                                <p:cTn id="36" presetID="10" presetClass="entr" presetSubtype="0"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p:bldP spid="7" grpId="0" animBg="1"/>
      <p:bldP spid="9" grpId="0" animBg="1"/>
      <p:bldP spid="10"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6"/>
          <p:cNvSpPr>
            <a:spLocks noGrp="1"/>
          </p:cNvSpPr>
          <p:nvPr>
            <p:ph type="sldNum" sz="quarter" idx="12"/>
          </p:nvPr>
        </p:nvSpPr>
        <p:spPr>
          <a:noFill/>
        </p:spPr>
        <p:txBody>
          <a:bodyPr/>
          <a:lstStyle/>
          <a:p>
            <a:fld id="{BBA0C088-3771-4832-83BA-98E73BF1A6C6}" type="slidenum">
              <a:rPr lang="en-US" smtClean="0"/>
              <a:pPr/>
              <a:t>9</a:t>
            </a:fld>
            <a:endParaRPr lang="en-US"/>
          </a:p>
        </p:txBody>
      </p:sp>
      <p:sp>
        <p:nvSpPr>
          <p:cNvPr id="47106" name="Rectangle 2"/>
          <p:cNvSpPr>
            <a:spLocks noGrp="1" noChangeArrowheads="1"/>
          </p:cNvSpPr>
          <p:nvPr>
            <p:ph type="title"/>
          </p:nvPr>
        </p:nvSpPr>
        <p:spPr>
          <a:xfrm>
            <a:off x="0" y="0"/>
            <a:ext cx="9144000" cy="706438"/>
          </a:xfrm>
        </p:spPr>
        <p:txBody>
          <a:bodyPr/>
          <a:lstStyle/>
          <a:p>
            <a:pPr marL="762000" indent="-762000" eaLnBrk="1" hangingPunct="1">
              <a:defRPr/>
            </a:pPr>
            <a:r>
              <a:rPr lang="lv-LV" b="1" dirty="0" smtClean="0">
                <a:solidFill>
                  <a:schemeClr val="tx1"/>
                </a:solidFill>
              </a:rPr>
              <a:t>Kā Ādamam vajadzēja rīkoties?</a:t>
            </a:r>
            <a:endParaRPr lang="en-US" b="1" dirty="0">
              <a:solidFill>
                <a:schemeClr val="tx1"/>
              </a:solidFill>
            </a:endParaRPr>
          </a:p>
        </p:txBody>
      </p:sp>
      <p:sp>
        <p:nvSpPr>
          <p:cNvPr id="47108" name="Rectangle 4"/>
          <p:cNvSpPr>
            <a:spLocks noChangeArrowheads="1"/>
          </p:cNvSpPr>
          <p:nvPr/>
        </p:nvSpPr>
        <p:spPr bwMode="auto">
          <a:xfrm>
            <a:off x="0" y="476672"/>
            <a:ext cx="9144000" cy="1968231"/>
          </a:xfrm>
          <a:prstGeom prst="rect">
            <a:avLst/>
          </a:prstGeom>
          <a:noFill/>
          <a:ln w="9525">
            <a:noFill/>
            <a:miter lim="800000"/>
            <a:headEnd/>
            <a:tailEnd/>
          </a:ln>
        </p:spPr>
        <p:txBody>
          <a:bodyPr wrap="square">
            <a:spAutoFit/>
          </a:bodyPr>
          <a:lstStyle/>
          <a:p>
            <a:pPr eaLnBrk="1" hangingPunct="1">
              <a:lnSpc>
                <a:spcPct val="90000"/>
              </a:lnSpc>
            </a:pPr>
            <a:endParaRPr lang="lv-LV" sz="1100" dirty="0"/>
          </a:p>
          <a:p>
            <a:r>
              <a:rPr lang="lv-LV" sz="2800" i="1" dirty="0"/>
              <a:t>“Un sieva redzēja, ka koks ir </a:t>
            </a:r>
            <a:r>
              <a:rPr lang="lv-LV" sz="2800" b="1" i="1" dirty="0"/>
              <a:t>labs</a:t>
            </a:r>
            <a:r>
              <a:rPr lang="lv-LV" sz="2800" i="1" dirty="0"/>
              <a:t>, lai no tā ēstu, un ka tas jo </a:t>
            </a:r>
            <a:r>
              <a:rPr lang="lv-LV" sz="2800" b="1" i="1" dirty="0"/>
              <a:t>tīkams acīm </a:t>
            </a:r>
            <a:r>
              <a:rPr lang="lv-LV" sz="2800" i="1" dirty="0"/>
              <a:t>un </a:t>
            </a:r>
            <a:r>
              <a:rPr lang="lv-LV" sz="2800" b="1" i="1" dirty="0"/>
              <a:t>iekārojams</a:t>
            </a:r>
            <a:r>
              <a:rPr lang="lv-LV" sz="2800" i="1" dirty="0"/>
              <a:t>, ka </a:t>
            </a:r>
            <a:r>
              <a:rPr lang="lv-LV" sz="2800" b="1" i="1" dirty="0"/>
              <a:t>dara gudru</a:t>
            </a:r>
            <a:r>
              <a:rPr lang="lv-LV" sz="2800" i="1" dirty="0"/>
              <a:t>. Un viņa ņēma no tā augļiem un ēda, un deva arī savam vīram, kas bija ar viņu, un viņš ēda.” </a:t>
            </a:r>
            <a:r>
              <a:rPr lang="lv-LV" sz="2800" dirty="0"/>
              <a:t>(1.Moz.3:6)</a:t>
            </a:r>
          </a:p>
        </p:txBody>
      </p:sp>
      <p:pic>
        <p:nvPicPr>
          <p:cNvPr id="1026" name="Picture 2" descr="Opinion | What's So Good About Original Sin? - The New York Times"/>
          <p:cNvPicPr>
            <a:picLocks noChangeAspect="1" noChangeArrowheads="1"/>
          </p:cNvPicPr>
          <p:nvPr/>
        </p:nvPicPr>
        <p:blipFill>
          <a:blip r:embed="rId2" cstate="print"/>
          <a:srcRect/>
          <a:stretch>
            <a:fillRect/>
          </a:stretch>
        </p:blipFill>
        <p:spPr bwMode="auto">
          <a:xfrm>
            <a:off x="1585450" y="2492896"/>
            <a:ext cx="7558550" cy="3789040"/>
          </a:xfrm>
          <a:prstGeom prst="rect">
            <a:avLst/>
          </a:prstGeom>
          <a:ln>
            <a:noFill/>
          </a:ln>
          <a:effectLst>
            <a:softEdge rad="112500"/>
          </a:effectLst>
        </p:spPr>
      </p:pic>
      <p:sp>
        <p:nvSpPr>
          <p:cNvPr id="7" name="Oval 6"/>
          <p:cNvSpPr/>
          <p:nvPr/>
        </p:nvSpPr>
        <p:spPr>
          <a:xfrm>
            <a:off x="323528" y="2780928"/>
            <a:ext cx="3456384" cy="1440160"/>
          </a:xfrm>
          <a:prstGeom prst="ellipse">
            <a:avLst/>
          </a:prstGeom>
          <a:solidFill>
            <a:schemeClr val="accent1">
              <a:alpha val="8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b="1" dirty="0" smtClean="0">
                <a:solidFill>
                  <a:schemeClr val="tx1"/>
                </a:solidFill>
              </a:rPr>
              <a:t>Apturēt Ievu </a:t>
            </a:r>
            <a:endParaRPr lang="en-US" sz="4400" b="1" dirty="0">
              <a:solidFill>
                <a:schemeClr val="tx1"/>
              </a:solidFill>
            </a:endParaRPr>
          </a:p>
        </p:txBody>
      </p:sp>
      <p:sp>
        <p:nvSpPr>
          <p:cNvPr id="12" name="Oval 11"/>
          <p:cNvSpPr/>
          <p:nvPr/>
        </p:nvSpPr>
        <p:spPr>
          <a:xfrm>
            <a:off x="395536" y="4581128"/>
            <a:ext cx="3456384" cy="1440160"/>
          </a:xfrm>
          <a:prstGeom prst="ellipse">
            <a:avLst/>
          </a:prstGeom>
          <a:solidFill>
            <a:schemeClr val="accent1">
              <a:alpha val="8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b="1" dirty="0" smtClean="0">
                <a:solidFill>
                  <a:schemeClr val="tx1"/>
                </a:solidFill>
              </a:rPr>
              <a:t>Izsist no rokām</a:t>
            </a:r>
            <a:endParaRPr lang="en-US" sz="4400" b="1"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7106"/>
                                        </p:tgtEl>
                                        <p:attrNameLst>
                                          <p:attrName>style.visibility</p:attrName>
                                        </p:attrNameLst>
                                      </p:cBhvr>
                                      <p:to>
                                        <p:strVal val="visible"/>
                                      </p:to>
                                    </p:set>
                                    <p:anim calcmode="lin" valueType="num">
                                      <p:cBhvr additive="base">
                                        <p:cTn id="7" dur="500" fill="hold"/>
                                        <p:tgtEl>
                                          <p:spTgt spid="47106"/>
                                        </p:tgtEl>
                                        <p:attrNameLst>
                                          <p:attrName>ppt_x</p:attrName>
                                        </p:attrNameLst>
                                      </p:cBhvr>
                                      <p:tavLst>
                                        <p:tav tm="0">
                                          <p:val>
                                            <p:strVal val="#ppt_x"/>
                                          </p:val>
                                        </p:tav>
                                        <p:tav tm="100000">
                                          <p:val>
                                            <p:strVal val="#ppt_x"/>
                                          </p:val>
                                        </p:tav>
                                      </p:tavLst>
                                    </p:anim>
                                    <p:anim calcmode="lin" valueType="num">
                                      <p:cBhvr additive="base">
                                        <p:cTn id="8" dur="500" fill="hold"/>
                                        <p:tgtEl>
                                          <p:spTgt spid="4710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7108">
                                            <p:txEl>
                                              <p:pRg st="1" end="1"/>
                                            </p:txEl>
                                          </p:spTgt>
                                        </p:tgtEl>
                                        <p:attrNameLst>
                                          <p:attrName>style.visibility</p:attrName>
                                        </p:attrNameLst>
                                      </p:cBhvr>
                                      <p:to>
                                        <p:strVal val="visible"/>
                                      </p:to>
                                    </p:set>
                                    <p:anim calcmode="lin" valueType="num">
                                      <p:cBhvr additive="base">
                                        <p:cTn id="11" dur="500" fill="hold"/>
                                        <p:tgtEl>
                                          <p:spTgt spid="47108">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7108">
                                            <p:txEl>
                                              <p:pRg st="1" end="1"/>
                                            </p:txEl>
                                          </p:spTgt>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1026"/>
                                        </p:tgtEl>
                                        <p:attrNameLst>
                                          <p:attrName>style.visibility</p:attrName>
                                        </p:attrNameLst>
                                      </p:cBhvr>
                                      <p:to>
                                        <p:strVal val="visible"/>
                                      </p:to>
                                    </p:set>
                                    <p:anim calcmode="lin" valueType="num">
                                      <p:cBhvr additive="base">
                                        <p:cTn id="16" dur="500" fill="hold"/>
                                        <p:tgtEl>
                                          <p:spTgt spid="1026"/>
                                        </p:tgtEl>
                                        <p:attrNameLst>
                                          <p:attrName>ppt_x</p:attrName>
                                        </p:attrNameLst>
                                      </p:cBhvr>
                                      <p:tavLst>
                                        <p:tav tm="0">
                                          <p:val>
                                            <p:strVal val="#ppt_x"/>
                                          </p:val>
                                        </p:tav>
                                        <p:tav tm="100000">
                                          <p:val>
                                            <p:strVal val="#ppt_x"/>
                                          </p:val>
                                        </p:tav>
                                      </p:tavLst>
                                    </p:anim>
                                    <p:anim calcmode="lin" valueType="num">
                                      <p:cBhvr additive="base">
                                        <p:cTn id="17" dur="500" fill="hold"/>
                                        <p:tgtEl>
                                          <p:spTgt spid="1026"/>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2000"/>
                                        <p:tgtEl>
                                          <p:spTgt spid="7"/>
                                        </p:tgtEl>
                                      </p:cBhvr>
                                    </p:animEffect>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p:bldP spid="7" grpId="0" animBg="1"/>
      <p:bldP spid="12"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4362</TotalTime>
  <Words>1231</Words>
  <Application>Microsoft Office PowerPoint</Application>
  <PresentationFormat>On-screen Show (4:3)</PresentationFormat>
  <Paragraphs>111</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Default Design</vt:lpstr>
      <vt:lpstr>1.Moz.3 Tēva diena</vt:lpstr>
      <vt:lpstr>1.Moz.3:1-8</vt:lpstr>
      <vt:lpstr>Kāpēc runāt par šo notikumu?</vt:lpstr>
      <vt:lpstr>Dievs Ādamam aizliedz tikai 1 lietu</vt:lpstr>
      <vt:lpstr>Slide 5</vt:lpstr>
      <vt:lpstr>Velna uzbrukumi tēviem</vt:lpstr>
      <vt:lpstr>Velna stratēģija arī šodien</vt:lpstr>
      <vt:lpstr>Cilvēks krita grēkā!</vt:lpstr>
      <vt:lpstr>Kā Ādamam vajadzēja rīkoties?</vt:lpstr>
      <vt:lpstr>Vainas novelšana</vt:lpstr>
      <vt:lpstr>Tā Ādams kļuva par vīrieti “lupatu”</vt:lpstr>
      <vt:lpstr>Kas ir galvenais, kas vīrietim ir jāiemācās?</vt:lpstr>
      <vt:lpstr>Slide 13</vt:lpstr>
      <vt:lpstr>Ko mēs varam likt velnam pretī?</vt:lpstr>
      <vt:lpstr>Kā mēs varam aizstāvēties? </vt:lpstr>
      <vt:lpstr>Kā mēs ejam velnam uzbrukumā? </vt:lpstr>
      <vt:lpstr>Slide 17</vt:lpstr>
      <vt:lpstr>Tēvi uzņemieties garīgu atbildību par saviem bērniem</vt:lpstr>
      <vt:lpstr>Secinājumi:</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85</cp:revision>
  <dcterms:created xsi:type="dcterms:W3CDTF">2010-10-07T14:46:11Z</dcterms:created>
  <dcterms:modified xsi:type="dcterms:W3CDTF">2024-09-08T16:08:46Z</dcterms:modified>
</cp:coreProperties>
</file>